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259" r:id="rId3"/>
    <p:sldId id="293" r:id="rId4"/>
    <p:sldId id="382" r:id="rId5"/>
    <p:sldId id="397" r:id="rId6"/>
    <p:sldId id="2101" r:id="rId7"/>
    <p:sldId id="2102" r:id="rId8"/>
    <p:sldId id="2097" r:id="rId9"/>
    <p:sldId id="2105" r:id="rId10"/>
    <p:sldId id="2103" r:id="rId11"/>
    <p:sldId id="2106" r:id="rId12"/>
    <p:sldId id="2107" r:id="rId13"/>
    <p:sldId id="2108" r:id="rId14"/>
    <p:sldId id="2109" r:id="rId15"/>
    <p:sldId id="2110" r:id="rId16"/>
    <p:sldId id="2111" r:id="rId17"/>
    <p:sldId id="2115" r:id="rId18"/>
    <p:sldId id="2116" r:id="rId19"/>
    <p:sldId id="2117" r:id="rId20"/>
    <p:sldId id="2118" r:id="rId21"/>
    <p:sldId id="2119" r:id="rId22"/>
    <p:sldId id="2120" r:id="rId23"/>
    <p:sldId id="2121" r:id="rId24"/>
    <p:sldId id="2122" r:id="rId25"/>
    <p:sldId id="2123" r:id="rId26"/>
    <p:sldId id="2124" r:id="rId27"/>
    <p:sldId id="2125" r:id="rId28"/>
    <p:sldId id="2126" r:id="rId29"/>
    <p:sldId id="2127" r:id="rId30"/>
    <p:sldId id="2128" r:id="rId31"/>
    <p:sldId id="2129" r:id="rId32"/>
    <p:sldId id="2130" r:id="rId33"/>
    <p:sldId id="2144" r:id="rId34"/>
    <p:sldId id="2145" r:id="rId35"/>
    <p:sldId id="2146" r:id="rId36"/>
    <p:sldId id="2147" r:id="rId37"/>
    <p:sldId id="2148" r:id="rId38"/>
    <p:sldId id="2149" r:id="rId39"/>
    <p:sldId id="2150" r:id="rId40"/>
    <p:sldId id="2151" r:id="rId41"/>
    <p:sldId id="2156" r:id="rId42"/>
    <p:sldId id="2152" r:id="rId43"/>
    <p:sldId id="2153" r:id="rId44"/>
    <p:sldId id="2154" r:id="rId45"/>
    <p:sldId id="2155" r:id="rId46"/>
    <p:sldId id="2157" r:id="rId47"/>
    <p:sldId id="2158" r:id="rId48"/>
    <p:sldId id="2159" r:id="rId49"/>
    <p:sldId id="2160" r:id="rId50"/>
    <p:sldId id="2174" r:id="rId51"/>
    <p:sldId id="2175" r:id="rId52"/>
    <p:sldId id="2131" r:id="rId53"/>
    <p:sldId id="2132" r:id="rId54"/>
    <p:sldId id="2134" r:id="rId55"/>
    <p:sldId id="2135" r:id="rId56"/>
    <p:sldId id="2098" r:id="rId57"/>
    <p:sldId id="383" r:id="rId58"/>
    <p:sldId id="384" r:id="rId59"/>
    <p:sldId id="385" r:id="rId60"/>
    <p:sldId id="386" r:id="rId61"/>
    <p:sldId id="387" r:id="rId62"/>
    <p:sldId id="388" r:id="rId63"/>
    <p:sldId id="325" r:id="rId64"/>
    <p:sldId id="389" r:id="rId65"/>
    <p:sldId id="390" r:id="rId66"/>
    <p:sldId id="391" r:id="rId67"/>
    <p:sldId id="322" r:id="rId68"/>
    <p:sldId id="392" r:id="rId69"/>
    <p:sldId id="2136" r:id="rId70"/>
    <p:sldId id="393" r:id="rId71"/>
    <p:sldId id="395" r:id="rId72"/>
    <p:sldId id="394" r:id="rId73"/>
    <p:sldId id="2137" r:id="rId74"/>
    <p:sldId id="2112" r:id="rId75"/>
    <p:sldId id="2138" r:id="rId76"/>
    <p:sldId id="2139" r:id="rId77"/>
    <p:sldId id="2140" r:id="rId78"/>
    <p:sldId id="2141" r:id="rId79"/>
    <p:sldId id="2180" r:id="rId80"/>
    <p:sldId id="381" r:id="rId81"/>
    <p:sldId id="2176" r:id="rId82"/>
    <p:sldId id="2177" r:id="rId83"/>
    <p:sldId id="2178" r:id="rId84"/>
    <p:sldId id="2179" r:id="rId85"/>
    <p:sldId id="2162" r:id="rId86"/>
    <p:sldId id="2163" r:id="rId87"/>
    <p:sldId id="2164" r:id="rId88"/>
    <p:sldId id="2114" r:id="rId89"/>
    <p:sldId id="2165" r:id="rId90"/>
    <p:sldId id="2166" r:id="rId91"/>
    <p:sldId id="2167" r:id="rId92"/>
    <p:sldId id="2168" r:id="rId93"/>
    <p:sldId id="2169" r:id="rId94"/>
    <p:sldId id="2170" r:id="rId95"/>
    <p:sldId id="2171" r:id="rId96"/>
    <p:sldId id="2172" r:id="rId97"/>
    <p:sldId id="2173" r:id="rId98"/>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932" autoAdjust="0"/>
  </p:normalViewPr>
  <p:slideViewPr>
    <p:cSldViewPr snapToGrid="0">
      <p:cViewPr varScale="1">
        <p:scale>
          <a:sx n="83" d="100"/>
          <a:sy n="83" d="100"/>
        </p:scale>
        <p:origin x="64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203F-098A-4997-84E4-332F4D4C409D}" type="datetimeFigureOut">
              <a:rPr lang="en-US" smtClean="0"/>
              <a:t>13-Sep-25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F994E-21D1-4EC8-AC4D-69CC69386530}" type="slidenum">
              <a:rPr lang="en-US" smtClean="0"/>
              <a:t>‹#›</a:t>
            </a:fld>
            <a:endParaRPr lang="en-US"/>
          </a:p>
        </p:txBody>
      </p:sp>
    </p:spTree>
    <p:extLst>
      <p:ext uri="{BB962C8B-B14F-4D97-AF65-F5344CB8AC3E}">
        <p14:creationId xmlns:p14="http://schemas.microsoft.com/office/powerpoint/2010/main" val="3579160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47616F-E2AF-5AFF-C83A-FE3735AD8C6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LID4096"/>
          </a:p>
        </p:txBody>
      </p:sp>
      <p:sp>
        <p:nvSpPr>
          <p:cNvPr id="3" name="Подзаголовок 2">
            <a:extLst>
              <a:ext uri="{FF2B5EF4-FFF2-40B4-BE49-F238E27FC236}">
                <a16:creationId xmlns:a16="http://schemas.microsoft.com/office/drawing/2014/main" id="{3FF40183-988B-BA61-B91E-493895FD9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LID4096"/>
          </a:p>
        </p:txBody>
      </p:sp>
      <p:sp>
        <p:nvSpPr>
          <p:cNvPr id="4" name="Дата 3">
            <a:extLst>
              <a:ext uri="{FF2B5EF4-FFF2-40B4-BE49-F238E27FC236}">
                <a16:creationId xmlns:a16="http://schemas.microsoft.com/office/drawing/2014/main" id="{0F93C7B4-DBE6-06CE-CFC7-F4ED4D997D4E}"/>
              </a:ext>
            </a:extLst>
          </p:cNvPr>
          <p:cNvSpPr>
            <a:spLocks noGrp="1"/>
          </p:cNvSpPr>
          <p:nvPr>
            <p:ph type="dt" sz="half" idx="10"/>
          </p:nvPr>
        </p:nvSpPr>
        <p:spPr/>
        <p:txBody>
          <a:bodyPr/>
          <a:lstStyle/>
          <a:p>
            <a:fld id="{D94700BE-7692-4207-B54B-A48E0B87749C}" type="datetimeFigureOut">
              <a:rPr lang="LID4096" smtClean="0"/>
              <a:t>09/13/2025</a:t>
            </a:fld>
            <a:endParaRPr lang="LID4096"/>
          </a:p>
        </p:txBody>
      </p:sp>
      <p:sp>
        <p:nvSpPr>
          <p:cNvPr id="5" name="Нижний колонтитул 4">
            <a:extLst>
              <a:ext uri="{FF2B5EF4-FFF2-40B4-BE49-F238E27FC236}">
                <a16:creationId xmlns:a16="http://schemas.microsoft.com/office/drawing/2014/main" id="{AB5BB8FF-A395-C430-3789-0945A5312B41}"/>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19F6F5BE-4CB2-9257-FD2E-739215DBF0C3}"/>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109546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432ABC-7F92-53F8-6B38-14EBA795ED3A}"/>
              </a:ext>
            </a:extLst>
          </p:cNvPr>
          <p:cNvSpPr>
            <a:spLocks noGrp="1"/>
          </p:cNvSpPr>
          <p:nvPr>
            <p:ph type="title"/>
          </p:nvPr>
        </p:nvSpPr>
        <p:spPr/>
        <p:txBody>
          <a:bodyPr/>
          <a:lstStyle/>
          <a:p>
            <a:r>
              <a:rPr lang="ru-RU"/>
              <a:t>Образец заголовка</a:t>
            </a:r>
            <a:endParaRPr lang="LID4096"/>
          </a:p>
        </p:txBody>
      </p:sp>
      <p:sp>
        <p:nvSpPr>
          <p:cNvPr id="3" name="Вертикальный текст 2">
            <a:extLst>
              <a:ext uri="{FF2B5EF4-FFF2-40B4-BE49-F238E27FC236}">
                <a16:creationId xmlns:a16="http://schemas.microsoft.com/office/drawing/2014/main" id="{DC74F8DD-3073-73DB-0FEC-83EE799CF0D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FD52118E-3EA2-A9A4-2BC2-E44B3237E1B2}"/>
              </a:ext>
            </a:extLst>
          </p:cNvPr>
          <p:cNvSpPr>
            <a:spLocks noGrp="1"/>
          </p:cNvSpPr>
          <p:nvPr>
            <p:ph type="dt" sz="half" idx="10"/>
          </p:nvPr>
        </p:nvSpPr>
        <p:spPr/>
        <p:txBody>
          <a:bodyPr/>
          <a:lstStyle/>
          <a:p>
            <a:fld id="{D94700BE-7692-4207-B54B-A48E0B87749C}" type="datetimeFigureOut">
              <a:rPr lang="LID4096" smtClean="0"/>
              <a:t>09/13/2025</a:t>
            </a:fld>
            <a:endParaRPr lang="LID4096"/>
          </a:p>
        </p:txBody>
      </p:sp>
      <p:sp>
        <p:nvSpPr>
          <p:cNvPr id="5" name="Нижний колонтитул 4">
            <a:extLst>
              <a:ext uri="{FF2B5EF4-FFF2-40B4-BE49-F238E27FC236}">
                <a16:creationId xmlns:a16="http://schemas.microsoft.com/office/drawing/2014/main" id="{DF9690F8-6FA6-1F50-D67E-E66228911A2A}"/>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5D72A8B7-B8F9-CA99-A4E2-0D1A64111FD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269267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04C6878-D0A6-5DB7-DDA4-5524F63A10D4}"/>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LID4096"/>
          </a:p>
        </p:txBody>
      </p:sp>
      <p:sp>
        <p:nvSpPr>
          <p:cNvPr id="3" name="Вертикальный текст 2">
            <a:extLst>
              <a:ext uri="{FF2B5EF4-FFF2-40B4-BE49-F238E27FC236}">
                <a16:creationId xmlns:a16="http://schemas.microsoft.com/office/drawing/2014/main" id="{74290E6A-E317-C5F4-3234-CA514674E1C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6927F236-BB3C-2C98-8A01-D57936776076}"/>
              </a:ext>
            </a:extLst>
          </p:cNvPr>
          <p:cNvSpPr>
            <a:spLocks noGrp="1"/>
          </p:cNvSpPr>
          <p:nvPr>
            <p:ph type="dt" sz="half" idx="10"/>
          </p:nvPr>
        </p:nvSpPr>
        <p:spPr/>
        <p:txBody>
          <a:bodyPr/>
          <a:lstStyle/>
          <a:p>
            <a:fld id="{D94700BE-7692-4207-B54B-A48E0B87749C}" type="datetimeFigureOut">
              <a:rPr lang="LID4096" smtClean="0"/>
              <a:t>09/13/2025</a:t>
            </a:fld>
            <a:endParaRPr lang="LID4096"/>
          </a:p>
        </p:txBody>
      </p:sp>
      <p:sp>
        <p:nvSpPr>
          <p:cNvPr id="5" name="Нижний колонтитул 4">
            <a:extLst>
              <a:ext uri="{FF2B5EF4-FFF2-40B4-BE49-F238E27FC236}">
                <a16:creationId xmlns:a16="http://schemas.microsoft.com/office/drawing/2014/main" id="{6FB6E046-C620-4F58-405E-9C0103599089}"/>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5D06496C-B074-7D9D-1BB6-63F00672ACE4}"/>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401811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list, or graph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612EA3-156C-452F-8FA1-54D65FBA241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5A61170-B667-49B9-91A9-CA1EE6ED9C34}"/>
              </a:ext>
            </a:extLst>
          </p:cNvPr>
          <p:cNvSpPr>
            <a:spLocks noGrp="1"/>
          </p:cNvSpPr>
          <p:nvPr>
            <p:ph sz="quarter" idx="10"/>
          </p:nvPr>
        </p:nvSpPr>
        <p:spPr>
          <a:xfrm>
            <a:off x="455995" y="1435106"/>
            <a:ext cx="11317362" cy="4982401"/>
          </a:xfrm>
        </p:spPr>
        <p:txBody>
          <a:bodyPr/>
          <a:lstStyle>
            <a:lvl1pPr>
              <a:spcBef>
                <a:spcPts val="1176"/>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00771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F2D562-7427-3307-029D-4B44232FB0CA}"/>
              </a:ext>
            </a:extLst>
          </p:cNvPr>
          <p:cNvSpPr>
            <a:spLocks noGrp="1"/>
          </p:cNvSpPr>
          <p:nvPr>
            <p:ph type="title"/>
          </p:nvPr>
        </p:nvSpPr>
        <p:spPr/>
        <p:txBody>
          <a:bodyPr/>
          <a:lstStyle/>
          <a:p>
            <a:r>
              <a:rPr lang="ru-RU"/>
              <a:t>Образец заголовка</a:t>
            </a:r>
            <a:endParaRPr lang="LID4096"/>
          </a:p>
        </p:txBody>
      </p:sp>
      <p:sp>
        <p:nvSpPr>
          <p:cNvPr id="3" name="Объект 2">
            <a:extLst>
              <a:ext uri="{FF2B5EF4-FFF2-40B4-BE49-F238E27FC236}">
                <a16:creationId xmlns:a16="http://schemas.microsoft.com/office/drawing/2014/main" id="{4B8B9DD3-38AD-093A-348B-69D8AF9585B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7F409026-C297-8D81-0690-BCF909A212D2}"/>
              </a:ext>
            </a:extLst>
          </p:cNvPr>
          <p:cNvSpPr>
            <a:spLocks noGrp="1"/>
          </p:cNvSpPr>
          <p:nvPr>
            <p:ph type="dt" sz="half" idx="10"/>
          </p:nvPr>
        </p:nvSpPr>
        <p:spPr/>
        <p:txBody>
          <a:bodyPr/>
          <a:lstStyle/>
          <a:p>
            <a:fld id="{D94700BE-7692-4207-B54B-A48E0B87749C}" type="datetimeFigureOut">
              <a:rPr lang="LID4096" smtClean="0"/>
              <a:t>09/13/2025</a:t>
            </a:fld>
            <a:endParaRPr lang="LID4096"/>
          </a:p>
        </p:txBody>
      </p:sp>
      <p:sp>
        <p:nvSpPr>
          <p:cNvPr id="5" name="Нижний колонтитул 4">
            <a:extLst>
              <a:ext uri="{FF2B5EF4-FFF2-40B4-BE49-F238E27FC236}">
                <a16:creationId xmlns:a16="http://schemas.microsoft.com/office/drawing/2014/main" id="{03B93BB5-71D6-265C-76BF-7BA55253D9BB}"/>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45B812ED-7C3E-2E99-174E-7CBA5506EBC4}"/>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392836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27F112-08AD-1D83-FA9D-D723E27CAE8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LID4096"/>
          </a:p>
        </p:txBody>
      </p:sp>
      <p:sp>
        <p:nvSpPr>
          <p:cNvPr id="3" name="Текст 2">
            <a:extLst>
              <a:ext uri="{FF2B5EF4-FFF2-40B4-BE49-F238E27FC236}">
                <a16:creationId xmlns:a16="http://schemas.microsoft.com/office/drawing/2014/main" id="{C9D4462B-7C02-3784-D700-720E99BA1E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7B8AEC1-27F7-FAA3-29A1-66B8783B85CB}"/>
              </a:ext>
            </a:extLst>
          </p:cNvPr>
          <p:cNvSpPr>
            <a:spLocks noGrp="1"/>
          </p:cNvSpPr>
          <p:nvPr>
            <p:ph type="dt" sz="half" idx="10"/>
          </p:nvPr>
        </p:nvSpPr>
        <p:spPr/>
        <p:txBody>
          <a:bodyPr/>
          <a:lstStyle/>
          <a:p>
            <a:fld id="{D94700BE-7692-4207-B54B-A48E0B87749C}" type="datetimeFigureOut">
              <a:rPr lang="LID4096" smtClean="0"/>
              <a:t>09/13/2025</a:t>
            </a:fld>
            <a:endParaRPr lang="LID4096"/>
          </a:p>
        </p:txBody>
      </p:sp>
      <p:sp>
        <p:nvSpPr>
          <p:cNvPr id="5" name="Нижний колонтитул 4">
            <a:extLst>
              <a:ext uri="{FF2B5EF4-FFF2-40B4-BE49-F238E27FC236}">
                <a16:creationId xmlns:a16="http://schemas.microsoft.com/office/drawing/2014/main" id="{359F6EE4-5AF4-CE7C-B7F4-C587BFECE7E3}"/>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C9262F68-CBA3-0915-2295-961EC87EC1B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6270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EAAB05-2830-EFAE-DE4B-ACD17427AF4B}"/>
              </a:ext>
            </a:extLst>
          </p:cNvPr>
          <p:cNvSpPr>
            <a:spLocks noGrp="1"/>
          </p:cNvSpPr>
          <p:nvPr>
            <p:ph type="title"/>
          </p:nvPr>
        </p:nvSpPr>
        <p:spPr/>
        <p:txBody>
          <a:bodyPr/>
          <a:lstStyle/>
          <a:p>
            <a:r>
              <a:rPr lang="ru-RU"/>
              <a:t>Образец заголовка</a:t>
            </a:r>
            <a:endParaRPr lang="LID4096"/>
          </a:p>
        </p:txBody>
      </p:sp>
      <p:sp>
        <p:nvSpPr>
          <p:cNvPr id="3" name="Объект 2">
            <a:extLst>
              <a:ext uri="{FF2B5EF4-FFF2-40B4-BE49-F238E27FC236}">
                <a16:creationId xmlns:a16="http://schemas.microsoft.com/office/drawing/2014/main" id="{914D6307-654D-D982-4407-B8F3D79466B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Объект 3">
            <a:extLst>
              <a:ext uri="{FF2B5EF4-FFF2-40B4-BE49-F238E27FC236}">
                <a16:creationId xmlns:a16="http://schemas.microsoft.com/office/drawing/2014/main" id="{7E186F62-1DB1-3C6F-EA13-795572FAE52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5" name="Дата 4">
            <a:extLst>
              <a:ext uri="{FF2B5EF4-FFF2-40B4-BE49-F238E27FC236}">
                <a16:creationId xmlns:a16="http://schemas.microsoft.com/office/drawing/2014/main" id="{D7940FA2-011F-64EB-05FB-8559EF77520E}"/>
              </a:ext>
            </a:extLst>
          </p:cNvPr>
          <p:cNvSpPr>
            <a:spLocks noGrp="1"/>
          </p:cNvSpPr>
          <p:nvPr>
            <p:ph type="dt" sz="half" idx="10"/>
          </p:nvPr>
        </p:nvSpPr>
        <p:spPr/>
        <p:txBody>
          <a:bodyPr/>
          <a:lstStyle/>
          <a:p>
            <a:fld id="{D94700BE-7692-4207-B54B-A48E0B87749C}" type="datetimeFigureOut">
              <a:rPr lang="LID4096" smtClean="0"/>
              <a:t>09/13/2025</a:t>
            </a:fld>
            <a:endParaRPr lang="LID4096"/>
          </a:p>
        </p:txBody>
      </p:sp>
      <p:sp>
        <p:nvSpPr>
          <p:cNvPr id="6" name="Нижний колонтитул 5">
            <a:extLst>
              <a:ext uri="{FF2B5EF4-FFF2-40B4-BE49-F238E27FC236}">
                <a16:creationId xmlns:a16="http://schemas.microsoft.com/office/drawing/2014/main" id="{CD7AD932-F2FD-1AF1-F4D9-F5E82D0C6875}"/>
              </a:ext>
            </a:extLst>
          </p:cNvPr>
          <p:cNvSpPr>
            <a:spLocks noGrp="1"/>
          </p:cNvSpPr>
          <p:nvPr>
            <p:ph type="ftr" sz="quarter" idx="11"/>
          </p:nvPr>
        </p:nvSpPr>
        <p:spPr/>
        <p:txBody>
          <a:bodyPr/>
          <a:lstStyle/>
          <a:p>
            <a:endParaRPr lang="LID4096"/>
          </a:p>
        </p:txBody>
      </p:sp>
      <p:sp>
        <p:nvSpPr>
          <p:cNvPr id="7" name="Номер слайда 6">
            <a:extLst>
              <a:ext uri="{FF2B5EF4-FFF2-40B4-BE49-F238E27FC236}">
                <a16:creationId xmlns:a16="http://schemas.microsoft.com/office/drawing/2014/main" id="{63145922-4144-9D1A-7394-C37497389C31}"/>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369375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4C79E9-E032-A699-2CFB-44AC928323F6}"/>
              </a:ext>
            </a:extLst>
          </p:cNvPr>
          <p:cNvSpPr>
            <a:spLocks noGrp="1"/>
          </p:cNvSpPr>
          <p:nvPr>
            <p:ph type="title"/>
          </p:nvPr>
        </p:nvSpPr>
        <p:spPr>
          <a:xfrm>
            <a:off x="839788" y="365125"/>
            <a:ext cx="10515600" cy="1325563"/>
          </a:xfrm>
        </p:spPr>
        <p:txBody>
          <a:bodyPr/>
          <a:lstStyle/>
          <a:p>
            <a:r>
              <a:rPr lang="ru-RU"/>
              <a:t>Образец заголовка</a:t>
            </a:r>
            <a:endParaRPr lang="LID4096"/>
          </a:p>
        </p:txBody>
      </p:sp>
      <p:sp>
        <p:nvSpPr>
          <p:cNvPr id="3" name="Текст 2">
            <a:extLst>
              <a:ext uri="{FF2B5EF4-FFF2-40B4-BE49-F238E27FC236}">
                <a16:creationId xmlns:a16="http://schemas.microsoft.com/office/drawing/2014/main" id="{4B2F1728-CD76-7149-9437-8308AF8E6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E31FA6F-EC02-4DE3-6650-B80F00E860A0}"/>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5" name="Текст 4">
            <a:extLst>
              <a:ext uri="{FF2B5EF4-FFF2-40B4-BE49-F238E27FC236}">
                <a16:creationId xmlns:a16="http://schemas.microsoft.com/office/drawing/2014/main" id="{B6F9C784-C313-EF39-B97C-F19B68E627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9EC93D1-A12D-D057-6BE7-78586123AF0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7" name="Дата 6">
            <a:extLst>
              <a:ext uri="{FF2B5EF4-FFF2-40B4-BE49-F238E27FC236}">
                <a16:creationId xmlns:a16="http://schemas.microsoft.com/office/drawing/2014/main" id="{339B00CC-01F6-7087-C302-940F9C98E580}"/>
              </a:ext>
            </a:extLst>
          </p:cNvPr>
          <p:cNvSpPr>
            <a:spLocks noGrp="1"/>
          </p:cNvSpPr>
          <p:nvPr>
            <p:ph type="dt" sz="half" idx="10"/>
          </p:nvPr>
        </p:nvSpPr>
        <p:spPr/>
        <p:txBody>
          <a:bodyPr/>
          <a:lstStyle/>
          <a:p>
            <a:fld id="{D94700BE-7692-4207-B54B-A48E0B87749C}" type="datetimeFigureOut">
              <a:rPr lang="LID4096" smtClean="0"/>
              <a:t>09/13/2025</a:t>
            </a:fld>
            <a:endParaRPr lang="LID4096"/>
          </a:p>
        </p:txBody>
      </p:sp>
      <p:sp>
        <p:nvSpPr>
          <p:cNvPr id="8" name="Нижний колонтитул 7">
            <a:extLst>
              <a:ext uri="{FF2B5EF4-FFF2-40B4-BE49-F238E27FC236}">
                <a16:creationId xmlns:a16="http://schemas.microsoft.com/office/drawing/2014/main" id="{C6EBCC5B-A9F4-C18A-35F5-2949CEAAC7AC}"/>
              </a:ext>
            </a:extLst>
          </p:cNvPr>
          <p:cNvSpPr>
            <a:spLocks noGrp="1"/>
          </p:cNvSpPr>
          <p:nvPr>
            <p:ph type="ftr" sz="quarter" idx="11"/>
          </p:nvPr>
        </p:nvSpPr>
        <p:spPr/>
        <p:txBody>
          <a:bodyPr/>
          <a:lstStyle/>
          <a:p>
            <a:endParaRPr lang="LID4096"/>
          </a:p>
        </p:txBody>
      </p:sp>
      <p:sp>
        <p:nvSpPr>
          <p:cNvPr id="9" name="Номер слайда 8">
            <a:extLst>
              <a:ext uri="{FF2B5EF4-FFF2-40B4-BE49-F238E27FC236}">
                <a16:creationId xmlns:a16="http://schemas.microsoft.com/office/drawing/2014/main" id="{E3B8B959-499F-742D-E1FF-78941C4BCAB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1110290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1B2447-25C4-6DCF-DAD4-FEDF21FF174E}"/>
              </a:ext>
            </a:extLst>
          </p:cNvPr>
          <p:cNvSpPr>
            <a:spLocks noGrp="1"/>
          </p:cNvSpPr>
          <p:nvPr>
            <p:ph type="title"/>
          </p:nvPr>
        </p:nvSpPr>
        <p:spPr/>
        <p:txBody>
          <a:bodyPr/>
          <a:lstStyle/>
          <a:p>
            <a:r>
              <a:rPr lang="ru-RU"/>
              <a:t>Образец заголовка</a:t>
            </a:r>
            <a:endParaRPr lang="LID4096"/>
          </a:p>
        </p:txBody>
      </p:sp>
      <p:sp>
        <p:nvSpPr>
          <p:cNvPr id="3" name="Дата 2">
            <a:extLst>
              <a:ext uri="{FF2B5EF4-FFF2-40B4-BE49-F238E27FC236}">
                <a16:creationId xmlns:a16="http://schemas.microsoft.com/office/drawing/2014/main" id="{F846070A-CABC-8A01-79F7-51A84F4435BC}"/>
              </a:ext>
            </a:extLst>
          </p:cNvPr>
          <p:cNvSpPr>
            <a:spLocks noGrp="1"/>
          </p:cNvSpPr>
          <p:nvPr>
            <p:ph type="dt" sz="half" idx="10"/>
          </p:nvPr>
        </p:nvSpPr>
        <p:spPr/>
        <p:txBody>
          <a:bodyPr/>
          <a:lstStyle/>
          <a:p>
            <a:fld id="{D94700BE-7692-4207-B54B-A48E0B87749C}" type="datetimeFigureOut">
              <a:rPr lang="LID4096" smtClean="0"/>
              <a:t>09/13/2025</a:t>
            </a:fld>
            <a:endParaRPr lang="LID4096"/>
          </a:p>
        </p:txBody>
      </p:sp>
      <p:sp>
        <p:nvSpPr>
          <p:cNvPr id="4" name="Нижний колонтитул 3">
            <a:extLst>
              <a:ext uri="{FF2B5EF4-FFF2-40B4-BE49-F238E27FC236}">
                <a16:creationId xmlns:a16="http://schemas.microsoft.com/office/drawing/2014/main" id="{36485DBC-EE1F-353D-3249-9E99780A5007}"/>
              </a:ext>
            </a:extLst>
          </p:cNvPr>
          <p:cNvSpPr>
            <a:spLocks noGrp="1"/>
          </p:cNvSpPr>
          <p:nvPr>
            <p:ph type="ftr" sz="quarter" idx="11"/>
          </p:nvPr>
        </p:nvSpPr>
        <p:spPr/>
        <p:txBody>
          <a:bodyPr/>
          <a:lstStyle/>
          <a:p>
            <a:endParaRPr lang="LID4096"/>
          </a:p>
        </p:txBody>
      </p:sp>
      <p:sp>
        <p:nvSpPr>
          <p:cNvPr id="5" name="Номер слайда 4">
            <a:extLst>
              <a:ext uri="{FF2B5EF4-FFF2-40B4-BE49-F238E27FC236}">
                <a16:creationId xmlns:a16="http://schemas.microsoft.com/office/drawing/2014/main" id="{1FD416B2-2B57-8CF9-D053-EF6A7AB1FEFA}"/>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423669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A9FDE4F-142C-5FCB-A615-EDAA13534AC7}"/>
              </a:ext>
            </a:extLst>
          </p:cNvPr>
          <p:cNvSpPr>
            <a:spLocks noGrp="1"/>
          </p:cNvSpPr>
          <p:nvPr>
            <p:ph type="dt" sz="half" idx="10"/>
          </p:nvPr>
        </p:nvSpPr>
        <p:spPr/>
        <p:txBody>
          <a:bodyPr/>
          <a:lstStyle/>
          <a:p>
            <a:fld id="{D94700BE-7692-4207-B54B-A48E0B87749C}" type="datetimeFigureOut">
              <a:rPr lang="LID4096" smtClean="0"/>
              <a:t>09/13/2025</a:t>
            </a:fld>
            <a:endParaRPr lang="LID4096"/>
          </a:p>
        </p:txBody>
      </p:sp>
      <p:sp>
        <p:nvSpPr>
          <p:cNvPr id="3" name="Нижний колонтитул 2">
            <a:extLst>
              <a:ext uri="{FF2B5EF4-FFF2-40B4-BE49-F238E27FC236}">
                <a16:creationId xmlns:a16="http://schemas.microsoft.com/office/drawing/2014/main" id="{0B6EB5D2-B75C-FB77-8F63-19FA53844E71}"/>
              </a:ext>
            </a:extLst>
          </p:cNvPr>
          <p:cNvSpPr>
            <a:spLocks noGrp="1"/>
          </p:cNvSpPr>
          <p:nvPr>
            <p:ph type="ftr" sz="quarter" idx="11"/>
          </p:nvPr>
        </p:nvSpPr>
        <p:spPr/>
        <p:txBody>
          <a:bodyPr/>
          <a:lstStyle/>
          <a:p>
            <a:endParaRPr lang="LID4096"/>
          </a:p>
        </p:txBody>
      </p:sp>
      <p:sp>
        <p:nvSpPr>
          <p:cNvPr id="4" name="Номер слайда 3">
            <a:extLst>
              <a:ext uri="{FF2B5EF4-FFF2-40B4-BE49-F238E27FC236}">
                <a16:creationId xmlns:a16="http://schemas.microsoft.com/office/drawing/2014/main" id="{DBB97733-0993-8A78-D35D-65EA8B9F81A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20005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D8FC8E-4425-CC0C-710F-98C6425E307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LID4096"/>
          </a:p>
        </p:txBody>
      </p:sp>
      <p:sp>
        <p:nvSpPr>
          <p:cNvPr id="3" name="Объект 2">
            <a:extLst>
              <a:ext uri="{FF2B5EF4-FFF2-40B4-BE49-F238E27FC236}">
                <a16:creationId xmlns:a16="http://schemas.microsoft.com/office/drawing/2014/main" id="{E473CCAC-EA76-40D6-17B2-7C2AFD4353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Текст 3">
            <a:extLst>
              <a:ext uri="{FF2B5EF4-FFF2-40B4-BE49-F238E27FC236}">
                <a16:creationId xmlns:a16="http://schemas.microsoft.com/office/drawing/2014/main" id="{23FDA7B0-EDAC-58A1-8AED-C4E8D631B6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7C5F31B-981C-419A-6E49-3095113FB273}"/>
              </a:ext>
            </a:extLst>
          </p:cNvPr>
          <p:cNvSpPr>
            <a:spLocks noGrp="1"/>
          </p:cNvSpPr>
          <p:nvPr>
            <p:ph type="dt" sz="half" idx="10"/>
          </p:nvPr>
        </p:nvSpPr>
        <p:spPr/>
        <p:txBody>
          <a:bodyPr/>
          <a:lstStyle/>
          <a:p>
            <a:fld id="{D94700BE-7692-4207-B54B-A48E0B87749C}" type="datetimeFigureOut">
              <a:rPr lang="LID4096" smtClean="0"/>
              <a:t>09/13/2025</a:t>
            </a:fld>
            <a:endParaRPr lang="LID4096"/>
          </a:p>
        </p:txBody>
      </p:sp>
      <p:sp>
        <p:nvSpPr>
          <p:cNvPr id="6" name="Нижний колонтитул 5">
            <a:extLst>
              <a:ext uri="{FF2B5EF4-FFF2-40B4-BE49-F238E27FC236}">
                <a16:creationId xmlns:a16="http://schemas.microsoft.com/office/drawing/2014/main" id="{098C04E2-0ACD-F790-199B-7863EDE0279D}"/>
              </a:ext>
            </a:extLst>
          </p:cNvPr>
          <p:cNvSpPr>
            <a:spLocks noGrp="1"/>
          </p:cNvSpPr>
          <p:nvPr>
            <p:ph type="ftr" sz="quarter" idx="11"/>
          </p:nvPr>
        </p:nvSpPr>
        <p:spPr/>
        <p:txBody>
          <a:bodyPr/>
          <a:lstStyle/>
          <a:p>
            <a:endParaRPr lang="LID4096"/>
          </a:p>
        </p:txBody>
      </p:sp>
      <p:sp>
        <p:nvSpPr>
          <p:cNvPr id="7" name="Номер слайда 6">
            <a:extLst>
              <a:ext uri="{FF2B5EF4-FFF2-40B4-BE49-F238E27FC236}">
                <a16:creationId xmlns:a16="http://schemas.microsoft.com/office/drawing/2014/main" id="{870F2067-A078-C57A-9204-3A8B2F2607FC}"/>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339211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129DED-D98F-B6A2-AD7C-772F99A3449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LID4096"/>
          </a:p>
        </p:txBody>
      </p:sp>
      <p:sp>
        <p:nvSpPr>
          <p:cNvPr id="3" name="Рисунок 2">
            <a:extLst>
              <a:ext uri="{FF2B5EF4-FFF2-40B4-BE49-F238E27FC236}">
                <a16:creationId xmlns:a16="http://schemas.microsoft.com/office/drawing/2014/main" id="{300C5605-1482-0713-0D51-A3FAC7815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Текст 3">
            <a:extLst>
              <a:ext uri="{FF2B5EF4-FFF2-40B4-BE49-F238E27FC236}">
                <a16:creationId xmlns:a16="http://schemas.microsoft.com/office/drawing/2014/main" id="{56A60C0B-E2FB-D11A-ADBF-D996E01CF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4DE09DD-B690-CF21-DFC4-F02331B63D5A}"/>
              </a:ext>
            </a:extLst>
          </p:cNvPr>
          <p:cNvSpPr>
            <a:spLocks noGrp="1"/>
          </p:cNvSpPr>
          <p:nvPr>
            <p:ph type="dt" sz="half" idx="10"/>
          </p:nvPr>
        </p:nvSpPr>
        <p:spPr/>
        <p:txBody>
          <a:bodyPr/>
          <a:lstStyle/>
          <a:p>
            <a:fld id="{D94700BE-7692-4207-B54B-A48E0B87749C}" type="datetimeFigureOut">
              <a:rPr lang="LID4096" smtClean="0"/>
              <a:t>09/13/2025</a:t>
            </a:fld>
            <a:endParaRPr lang="LID4096"/>
          </a:p>
        </p:txBody>
      </p:sp>
      <p:sp>
        <p:nvSpPr>
          <p:cNvPr id="6" name="Нижний колонтитул 5">
            <a:extLst>
              <a:ext uri="{FF2B5EF4-FFF2-40B4-BE49-F238E27FC236}">
                <a16:creationId xmlns:a16="http://schemas.microsoft.com/office/drawing/2014/main" id="{0D16318B-2EDE-3598-7847-C4B423955311}"/>
              </a:ext>
            </a:extLst>
          </p:cNvPr>
          <p:cNvSpPr>
            <a:spLocks noGrp="1"/>
          </p:cNvSpPr>
          <p:nvPr>
            <p:ph type="ftr" sz="quarter" idx="11"/>
          </p:nvPr>
        </p:nvSpPr>
        <p:spPr/>
        <p:txBody>
          <a:bodyPr/>
          <a:lstStyle/>
          <a:p>
            <a:endParaRPr lang="LID4096"/>
          </a:p>
        </p:txBody>
      </p:sp>
      <p:sp>
        <p:nvSpPr>
          <p:cNvPr id="7" name="Номер слайда 6">
            <a:extLst>
              <a:ext uri="{FF2B5EF4-FFF2-40B4-BE49-F238E27FC236}">
                <a16:creationId xmlns:a16="http://schemas.microsoft.com/office/drawing/2014/main" id="{097F3B72-6E6E-8853-E9C1-9458DC7C6736}"/>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4211409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8D0170-EF02-F5B2-75D2-863D12552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LID4096"/>
          </a:p>
        </p:txBody>
      </p:sp>
      <p:sp>
        <p:nvSpPr>
          <p:cNvPr id="3" name="Текст 2">
            <a:extLst>
              <a:ext uri="{FF2B5EF4-FFF2-40B4-BE49-F238E27FC236}">
                <a16:creationId xmlns:a16="http://schemas.microsoft.com/office/drawing/2014/main" id="{117FE9A8-6239-E8DA-5893-CC54DCF5A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F5C7A97B-8B60-4C6E-4780-AF77C5AA1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700BE-7692-4207-B54B-A48E0B87749C}" type="datetimeFigureOut">
              <a:rPr lang="LID4096" smtClean="0"/>
              <a:t>09/13/2025</a:t>
            </a:fld>
            <a:endParaRPr lang="LID4096"/>
          </a:p>
        </p:txBody>
      </p:sp>
      <p:sp>
        <p:nvSpPr>
          <p:cNvPr id="5" name="Нижний колонтитул 4">
            <a:extLst>
              <a:ext uri="{FF2B5EF4-FFF2-40B4-BE49-F238E27FC236}">
                <a16:creationId xmlns:a16="http://schemas.microsoft.com/office/drawing/2014/main" id="{F09804F4-87F9-55E6-92A8-EB0A9D1E6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Номер слайда 5">
            <a:extLst>
              <a:ext uri="{FF2B5EF4-FFF2-40B4-BE49-F238E27FC236}">
                <a16:creationId xmlns:a16="http://schemas.microsoft.com/office/drawing/2014/main" id="{9E4F28E9-786F-C124-9986-B7AAB37E4D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14CC9-68D5-47AD-8438-7B4A21BFF56F}" type="slidenum">
              <a:rPr lang="LID4096" smtClean="0"/>
              <a:t>‹#›</a:t>
            </a:fld>
            <a:endParaRPr lang="LID4096"/>
          </a:p>
        </p:txBody>
      </p:sp>
    </p:spTree>
    <p:extLst>
      <p:ext uri="{BB962C8B-B14F-4D97-AF65-F5344CB8AC3E}">
        <p14:creationId xmlns:p14="http://schemas.microsoft.com/office/powerpoint/2010/main" val="3500367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75775-7036-98AF-A483-822007F3728D}"/>
              </a:ext>
            </a:extLst>
          </p:cNvPr>
          <p:cNvSpPr>
            <a:spLocks noGrp="1"/>
          </p:cNvSpPr>
          <p:nvPr>
            <p:ph type="ctrTitle"/>
          </p:nvPr>
        </p:nvSpPr>
        <p:spPr>
          <a:xfrm>
            <a:off x="316523" y="1186961"/>
            <a:ext cx="11558954" cy="960194"/>
          </a:xfrm>
          <a:ln>
            <a:noFill/>
          </a:ln>
          <a:effectLst/>
        </p:spPr>
        <p:txBody>
          <a:bodyPr>
            <a:normAutofit/>
          </a:bodyPr>
          <a:lstStyle/>
          <a:p>
            <a:r>
              <a:rPr lang="ru-RU" dirty="0">
                <a:latin typeface="Cambria" panose="02040503050406030204" pitchFamily="18" charset="0"/>
                <a:ea typeface="Cambria" panose="02040503050406030204" pitchFamily="18" charset="0"/>
              </a:rPr>
              <a:t>Операционные системы</a:t>
            </a:r>
            <a:endParaRPr lang="LID4096" dirty="0">
              <a:latin typeface="Cambria" panose="02040503050406030204" pitchFamily="18" charset="0"/>
              <a:ea typeface="Cambria" panose="02040503050406030204" pitchFamily="18" charset="0"/>
            </a:endParaRPr>
          </a:p>
        </p:txBody>
      </p:sp>
      <p:sp>
        <p:nvSpPr>
          <p:cNvPr id="3" name="Подзаголовок 2">
            <a:extLst>
              <a:ext uri="{FF2B5EF4-FFF2-40B4-BE49-F238E27FC236}">
                <a16:creationId xmlns:a16="http://schemas.microsoft.com/office/drawing/2014/main" id="{0649BFEE-497D-21FD-61AE-CA3D267537F4}"/>
              </a:ext>
            </a:extLst>
          </p:cNvPr>
          <p:cNvSpPr>
            <a:spLocks noGrp="1"/>
          </p:cNvSpPr>
          <p:nvPr>
            <p:ph type="subTitle" idx="1"/>
          </p:nvPr>
        </p:nvSpPr>
        <p:spPr>
          <a:xfrm>
            <a:off x="1510810" y="3697763"/>
            <a:ext cx="9170377" cy="461839"/>
          </a:xfrm>
          <a:effectLst>
            <a:outerShdw blurRad="50800" dist="38100" dir="2700000" algn="tl" rotWithShape="0">
              <a:prstClr val="black">
                <a:alpha val="40000"/>
              </a:prstClr>
            </a:outerShdw>
          </a:effectLst>
        </p:spPr>
        <p:txBody>
          <a:bodyPr>
            <a:normAutofit lnSpcReduction="10000"/>
          </a:bodyPr>
          <a:lstStyle/>
          <a:p>
            <a:r>
              <a:rPr lang="ru-RU" sz="2800" b="1" dirty="0">
                <a:latin typeface="Verdana" panose="020B0604030504040204" pitchFamily="34" charset="0"/>
                <a:ea typeface="Verdana" panose="020B0604030504040204" pitchFamily="34" charset="0"/>
              </a:rPr>
              <a:t>Архитектура вычислительных машин</a:t>
            </a:r>
            <a:endParaRPr lang="LID4096" sz="2800" b="1"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6BD3AED9-28E1-DDF9-E07D-185D5DD54F4C}"/>
              </a:ext>
            </a:extLst>
          </p:cNvPr>
          <p:cNvSpPr txBox="1"/>
          <p:nvPr/>
        </p:nvSpPr>
        <p:spPr>
          <a:xfrm>
            <a:off x="3200400" y="650631"/>
            <a:ext cx="5627077" cy="369332"/>
          </a:xfrm>
          <a:prstGeom prst="rect">
            <a:avLst/>
          </a:prstGeom>
          <a:noFill/>
        </p:spPr>
        <p:txBody>
          <a:bodyPr wrap="square" rtlCol="0">
            <a:spAutoFit/>
          </a:bodyPr>
          <a:lstStyle/>
          <a:p>
            <a:endParaRPr lang="LID4096" dirty="0"/>
          </a:p>
        </p:txBody>
      </p:sp>
      <p:sp>
        <p:nvSpPr>
          <p:cNvPr id="6" name="TextBox 5">
            <a:extLst>
              <a:ext uri="{FF2B5EF4-FFF2-40B4-BE49-F238E27FC236}">
                <a16:creationId xmlns:a16="http://schemas.microsoft.com/office/drawing/2014/main" id="{A277C454-9338-E7F4-034B-E11CD51ED0FB}"/>
              </a:ext>
            </a:extLst>
          </p:cNvPr>
          <p:cNvSpPr txBox="1"/>
          <p:nvPr/>
        </p:nvSpPr>
        <p:spPr>
          <a:xfrm>
            <a:off x="5191861" y="3051019"/>
            <a:ext cx="1808277" cy="523220"/>
          </a:xfrm>
          <a:prstGeom prst="rect">
            <a:avLst/>
          </a:prstGeom>
          <a:noFill/>
        </p:spPr>
        <p:txBody>
          <a:bodyPr wrap="square">
            <a:spAutoFit/>
          </a:bodyPr>
          <a:lstStyle/>
          <a:p>
            <a:r>
              <a:rPr lang="ru-RU" sz="2800" dirty="0">
                <a:latin typeface="Cambria" panose="02040503050406030204" pitchFamily="18" charset="0"/>
                <a:ea typeface="Cambria" panose="02040503050406030204" pitchFamily="18" charset="0"/>
              </a:rPr>
              <a:t>Лекция </a:t>
            </a:r>
            <a:r>
              <a:rPr lang="en-US" sz="2800" dirty="0">
                <a:latin typeface="Cambria" panose="02040503050406030204" pitchFamily="18" charset="0"/>
                <a:ea typeface="Cambria" panose="02040503050406030204" pitchFamily="18" charset="0"/>
              </a:rPr>
              <a:t>2</a:t>
            </a:r>
            <a:endParaRPr lang="ru-RU" sz="2800" dirty="0">
              <a:latin typeface="Cambria" panose="02040503050406030204" pitchFamily="18" charset="0"/>
              <a:ea typeface="Cambria" panose="02040503050406030204" pitchFamily="18" charset="0"/>
            </a:endParaRPr>
          </a:p>
        </p:txBody>
      </p:sp>
      <p:cxnSp>
        <p:nvCxnSpPr>
          <p:cNvPr id="8" name="Прямая соединительная линия 7">
            <a:extLst>
              <a:ext uri="{FF2B5EF4-FFF2-40B4-BE49-F238E27FC236}">
                <a16:creationId xmlns:a16="http://schemas.microsoft.com/office/drawing/2014/main" id="{519E2ADD-505C-77F2-DF62-A29BD8ED577A}"/>
              </a:ext>
            </a:extLst>
          </p:cNvPr>
          <p:cNvCxnSpPr/>
          <p:nvPr/>
        </p:nvCxnSpPr>
        <p:spPr>
          <a:xfrm>
            <a:off x="4339704" y="3574239"/>
            <a:ext cx="350954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98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Поскольку доступ к памяти для получения команды или данных занимает намного больше времени, чем выполнение команды, у всех ЦПУ есть несколько собственных регистров для хранения основных переменных и промежуточных результатов</a:t>
            </a:r>
          </a:p>
          <a:p>
            <a:pPr marL="0" indent="0">
              <a:buNone/>
            </a:pPr>
            <a:r>
              <a:rPr lang="ru-RU" dirty="0">
                <a:latin typeface="Cambria" panose="02040503050406030204" pitchFamily="18" charset="0"/>
                <a:ea typeface="Cambria" panose="02040503050406030204" pitchFamily="18" charset="0"/>
              </a:rPr>
              <a:t>Соответственно набор команд содержит, как правило, команды на загрузку слова из памяти в регистр и на запоминание слова из регистра в память. Другие команды объединяют два операнда из регистров, памяти или обоих этих мест для получения результата – например, складывают два слова и сохраняют результат в регистре или в памяти</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096008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Среди специальных регистров ЦПУ стоит выделить: </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Счетчик команд</a:t>
            </a:r>
            <a:endParaRPr lang="ru-RU"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Указатель стека</a:t>
            </a:r>
            <a:endParaRPr lang="ru-RU"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Слово состояния программы</a:t>
            </a:r>
          </a:p>
          <a:p>
            <a:pPr marL="0" indent="0">
              <a:buNone/>
            </a:pPr>
            <a:r>
              <a:rPr lang="ru-RU" dirty="0">
                <a:latin typeface="Cambria" panose="02040503050406030204" pitchFamily="18" charset="0"/>
                <a:ea typeface="Cambria" panose="02040503050406030204" pitchFamily="18" charset="0"/>
              </a:rPr>
              <a:t>Что же это за регистры? </a:t>
            </a:r>
          </a:p>
          <a:p>
            <a:pPr marL="0" indent="0">
              <a:buNone/>
            </a:pPr>
            <a:r>
              <a:rPr lang="ru-RU" b="1" dirty="0">
                <a:latin typeface="Cambria" panose="02040503050406030204" pitchFamily="18" charset="0"/>
                <a:ea typeface="Cambria" panose="02040503050406030204" pitchFamily="18" charset="0"/>
              </a:rPr>
              <a:t>Счетчик команд</a:t>
            </a:r>
            <a:r>
              <a:rPr lang="en-US" b="1" dirty="0">
                <a:latin typeface="Cambria" panose="02040503050406030204" pitchFamily="18" charset="0"/>
                <a:ea typeface="Cambria" panose="02040503050406030204" pitchFamily="18" charset="0"/>
              </a:rPr>
              <a:t> (IP)</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содержит адрес ячейки памяти со следующей выбираемой командой. После выборки этой команды счетчик команд обновляется, переставляя указатель на следующую команду</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1109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lnSpcReduction="10000"/>
          </a:bodyPr>
          <a:lstStyle/>
          <a:p>
            <a:pPr marL="0" indent="0">
              <a:buNone/>
            </a:pPr>
            <a:r>
              <a:rPr lang="ru-RU" b="1" dirty="0">
                <a:latin typeface="Cambria" panose="02040503050406030204" pitchFamily="18" charset="0"/>
                <a:ea typeface="Cambria" panose="02040503050406030204" pitchFamily="18" charset="0"/>
              </a:rPr>
              <a:t>Указатель стека</a:t>
            </a:r>
            <a:r>
              <a:rPr lang="en-US" b="1" dirty="0">
                <a:latin typeface="Cambria" panose="02040503050406030204" pitchFamily="18" charset="0"/>
                <a:ea typeface="Cambria" panose="02040503050406030204" pitchFamily="18" charset="0"/>
              </a:rPr>
              <a:t> (SP)</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ссылается на вершину текущего стека в памяти. Стек содержит по одному фрейму (области данных) для каждой процедуры, в которую уже вошла, но из которой еще не вышла программа. В стековом фрейме процедуры хранятся ее входные параметры, а также локальные и временные переменные, не содержащиеся в регистрах</a:t>
            </a:r>
          </a:p>
          <a:p>
            <a:pPr marL="0" indent="0">
              <a:buNone/>
            </a:pPr>
            <a:r>
              <a:rPr lang="ru-RU" b="1" dirty="0">
                <a:latin typeface="Cambria" panose="02040503050406030204" pitchFamily="18" charset="0"/>
                <a:ea typeface="Cambria" panose="02040503050406030204" pitchFamily="18" charset="0"/>
              </a:rPr>
              <a:t>Слово состояния программы (</a:t>
            </a:r>
            <a:r>
              <a:rPr lang="en-US" b="1" dirty="0">
                <a:latin typeface="Cambria" panose="02040503050406030204" pitchFamily="18" charset="0"/>
                <a:ea typeface="Cambria" panose="02040503050406030204" pitchFamily="18" charset="0"/>
              </a:rPr>
              <a:t>PSW</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 содержатся биты кода условия, устанавливаемые инструкциями сравнения, а также биты управления приоритетом центрального процессора, режимом (пользовательским или ядра) и другие служебные биты</a:t>
            </a:r>
          </a:p>
          <a:p>
            <a:pPr marL="0" indent="0">
              <a:buNone/>
            </a:pPr>
            <a:r>
              <a:rPr lang="ru-RU" dirty="0">
                <a:latin typeface="Cambria" panose="02040503050406030204" pitchFamily="18" charset="0"/>
                <a:ea typeface="Cambria" panose="02040503050406030204" pitchFamily="18" charset="0"/>
              </a:rPr>
              <a:t>Регистр PSW играет важную роль в системных вызовах</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и операциях ввода-вывода</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4171214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Операционная система должна все знать о состоянии всех регистров. При временном</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мультиплексировании</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умный способ говорить </a:t>
            </a:r>
            <a:r>
              <a:rPr lang="ru-RU" b="1" dirty="0">
                <a:latin typeface="Cambria" panose="02040503050406030204" pitchFamily="18" charset="0"/>
                <a:ea typeface="Cambria" panose="02040503050406030204" pitchFamily="18" charset="0"/>
              </a:rPr>
              <a:t>разделение времени</a:t>
            </a:r>
            <a:r>
              <a:rPr lang="ru-RU" dirty="0">
                <a:latin typeface="Cambria" panose="02040503050406030204" pitchFamily="18" charset="0"/>
                <a:ea typeface="Cambria" panose="02040503050406030204" pitchFamily="18" charset="0"/>
              </a:rPr>
              <a:t>) ЦПУ операционная система может</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останавливать работающую программу, чтобы запустить или возобновить работу другой программы</a:t>
            </a:r>
            <a:endParaRPr lang="en-US" dirty="0">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При каждой остановке работающей программы операционная система</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должна сохранять состояние всех регистров, чтобы восстановить его при последующем</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возобновлении работы этой программы </a:t>
            </a:r>
          </a:p>
          <a:p>
            <a:pPr marL="0" indent="0">
              <a:buNone/>
            </a:pPr>
            <a:r>
              <a:rPr lang="ru-RU" dirty="0">
                <a:latin typeface="Cambria" panose="02040503050406030204" pitchFamily="18" charset="0"/>
                <a:ea typeface="Cambria" panose="02040503050406030204" pitchFamily="18" charset="0"/>
              </a:rPr>
              <a:t>Об этом всём мы ещё поговорим при обсуждении процессов!</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4514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lnSpcReduction="10000"/>
          </a:bodyPr>
          <a:lstStyle/>
          <a:p>
            <a:pPr marL="0" indent="0">
              <a:buNone/>
            </a:pPr>
            <a:r>
              <a:rPr lang="ru-RU" dirty="0">
                <a:latin typeface="Cambria" panose="02040503050406030204" pitchFamily="18" charset="0"/>
                <a:ea typeface="Cambria" panose="02040503050406030204" pitchFamily="18" charset="0"/>
              </a:rPr>
              <a:t>Среди важных аспектов устройства и принципов работы ЦПУ  которые повлияли на устройство операционных систем хотелось бы отметить:</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Вычислительный конвейер</a:t>
            </a:r>
          </a:p>
          <a:p>
            <a:pPr>
              <a:buFont typeface="Wingdings" panose="05000000000000000000" pitchFamily="2" charset="2"/>
              <a:buChar char="Ø"/>
            </a:pPr>
            <a:r>
              <a:rPr lang="ru-RU" b="1" dirty="0" err="1">
                <a:latin typeface="Cambria" panose="02040503050406030204" pitchFamily="18" charset="0"/>
                <a:ea typeface="Cambria" panose="02040503050406030204" pitchFamily="18" charset="0"/>
              </a:rPr>
              <a:t>Суперскалярность</a:t>
            </a:r>
            <a:r>
              <a:rPr lang="ru-RU" b="1" dirty="0">
                <a:latin typeface="Cambria" panose="02040503050406030204" pitchFamily="18" charset="0"/>
                <a:ea typeface="Cambria" panose="02040503050406030204" pitchFamily="18" charset="0"/>
              </a:rPr>
              <a:t> </a:t>
            </a:r>
          </a:p>
          <a:p>
            <a:pPr>
              <a:buFont typeface="Wingdings" panose="05000000000000000000" pitchFamily="2" charset="2"/>
              <a:buChar char="Ø"/>
            </a:pPr>
            <a:r>
              <a:rPr lang="ru-RU" b="1" dirty="0" err="1">
                <a:latin typeface="Cambria" panose="02040503050406030204" pitchFamily="18" charset="0"/>
                <a:ea typeface="Cambria" panose="02040503050406030204" pitchFamily="18" charset="0"/>
              </a:rPr>
              <a:t>Многоядерность</a:t>
            </a:r>
            <a:endParaRPr lang="ru-RU" b="1"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Многопоточность (</a:t>
            </a:r>
            <a:r>
              <a:rPr lang="ru-RU" b="1" dirty="0" err="1">
                <a:latin typeface="Cambria" panose="02040503050406030204" pitchFamily="18" charset="0"/>
                <a:ea typeface="Cambria" panose="02040503050406030204" pitchFamily="18" charset="0"/>
              </a:rPr>
              <a:t>Гиперпоточность</a:t>
            </a:r>
            <a:r>
              <a:rPr lang="ru-RU" b="1" dirty="0">
                <a:latin typeface="Cambria" panose="02040503050406030204" pitchFamily="18" charset="0"/>
                <a:ea typeface="Cambria" panose="02040503050406030204" pitchFamily="18" charset="0"/>
              </a:rPr>
              <a:t>)</a:t>
            </a:r>
          </a:p>
          <a:p>
            <a:pPr marL="0" indent="0">
              <a:buNone/>
            </a:pPr>
            <a:r>
              <a:rPr lang="ru-RU" dirty="0">
                <a:latin typeface="Cambria" panose="02040503050406030204" pitchFamily="18" charset="0"/>
                <a:ea typeface="Cambria" panose="02040503050406030204" pitchFamily="18" charset="0"/>
              </a:rPr>
              <a:t>Если мы говорим о разработке прикладных приложений то зачастую данные аспекты обходят разработчика стороной, однако если мы говорим о создании операционной системы или модулей для неё, то не учитывать данные особенности невозможно</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512774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Перед кратким объяснением данных аспектов устройства ЦПУ, хотелось бы представить как он устроен в целом:</a:t>
            </a:r>
            <a:br>
              <a:rPr lang="ru-RU" dirty="0">
                <a:latin typeface="Cambria" panose="02040503050406030204" pitchFamily="18" charset="0"/>
                <a:ea typeface="Cambria" panose="02040503050406030204" pitchFamily="18" charset="0"/>
              </a:rPr>
            </a:br>
            <a:br>
              <a:rPr lang="ru-RU" dirty="0">
                <a:latin typeface="Cambria" panose="02040503050406030204" pitchFamily="18" charset="0"/>
                <a:ea typeface="Cambria" panose="02040503050406030204" pitchFamily="18" charset="0"/>
              </a:rPr>
            </a:br>
            <a:r>
              <a:rPr lang="ru-RU" sz="2600" dirty="0">
                <a:latin typeface="Cambria" panose="02040503050406030204" pitchFamily="18" charset="0"/>
                <a:ea typeface="Cambria" panose="02040503050406030204" pitchFamily="18" charset="0"/>
              </a:rPr>
              <a:t>На данном рисунке</a:t>
            </a:r>
            <a:br>
              <a:rPr lang="ru-RU" sz="2600" dirty="0">
                <a:latin typeface="Cambria" panose="02040503050406030204" pitchFamily="18" charset="0"/>
                <a:ea typeface="Cambria" panose="02040503050406030204" pitchFamily="18" charset="0"/>
              </a:rPr>
            </a:br>
            <a:r>
              <a:rPr lang="ru-RU" sz="2600" dirty="0">
                <a:latin typeface="Cambria" panose="02040503050406030204" pitchFamily="18" charset="0"/>
                <a:ea typeface="Cambria" panose="02040503050406030204" pitchFamily="18" charset="0"/>
              </a:rPr>
              <a:t>представлен пример</a:t>
            </a:r>
            <a:br>
              <a:rPr lang="ru-RU" sz="2600" dirty="0">
                <a:latin typeface="Cambria" panose="02040503050406030204" pitchFamily="18" charset="0"/>
                <a:ea typeface="Cambria" panose="02040503050406030204" pitchFamily="18" charset="0"/>
              </a:rPr>
            </a:br>
            <a:r>
              <a:rPr lang="ru-RU" sz="2600" dirty="0">
                <a:latin typeface="Cambria" panose="02040503050406030204" pitchFamily="18" charset="0"/>
                <a:ea typeface="Cambria" panose="02040503050406030204" pitchFamily="18" charset="0"/>
              </a:rPr>
              <a:t>структуры одного </a:t>
            </a:r>
            <a:r>
              <a:rPr lang="ru-RU" sz="2600" b="1" dirty="0">
                <a:latin typeface="Cambria" panose="02040503050406030204" pitchFamily="18" charset="0"/>
                <a:ea typeface="Cambria" panose="02040503050406030204" pitchFamily="18" charset="0"/>
              </a:rPr>
              <a:t>ядра</a:t>
            </a:r>
            <a:br>
              <a:rPr lang="ru-RU" sz="2600" b="1" dirty="0">
                <a:latin typeface="Cambria" panose="02040503050406030204" pitchFamily="18" charset="0"/>
                <a:ea typeface="Cambria" panose="02040503050406030204" pitchFamily="18" charset="0"/>
              </a:rPr>
            </a:br>
            <a:r>
              <a:rPr lang="ru-RU" sz="2600" b="1" dirty="0">
                <a:latin typeface="Cambria" panose="02040503050406030204" pitchFamily="18" charset="0"/>
                <a:ea typeface="Cambria" panose="02040503050406030204" pitchFamily="18" charset="0"/>
              </a:rPr>
              <a:t>центрального процессора – </a:t>
            </a:r>
            <a:br>
              <a:rPr lang="ru-RU" sz="2600" b="1" dirty="0">
                <a:latin typeface="Cambria" panose="02040503050406030204" pitchFamily="18" charset="0"/>
                <a:ea typeface="Cambria" panose="02040503050406030204" pitchFamily="18" charset="0"/>
              </a:rPr>
            </a:br>
            <a:r>
              <a:rPr lang="ru-RU" sz="2600" dirty="0">
                <a:latin typeface="Cambria" panose="02040503050406030204" pitchFamily="18" charset="0"/>
                <a:ea typeface="Cambria" panose="02040503050406030204" pitchFamily="18" charset="0"/>
              </a:rPr>
              <a:t>самостоятельной</a:t>
            </a:r>
            <a:br>
              <a:rPr lang="ru-RU" sz="2600" dirty="0">
                <a:latin typeface="Cambria" panose="02040503050406030204" pitchFamily="18" charset="0"/>
                <a:ea typeface="Cambria" panose="02040503050406030204" pitchFamily="18" charset="0"/>
              </a:rPr>
            </a:br>
            <a:r>
              <a:rPr lang="ru-RU" sz="2600" dirty="0">
                <a:latin typeface="Cambria" panose="02040503050406030204" pitchFamily="18" charset="0"/>
                <a:ea typeface="Cambria" panose="02040503050406030204" pitchFamily="18" charset="0"/>
              </a:rPr>
              <a:t>вычислительной единицы</a:t>
            </a:r>
            <a:br>
              <a:rPr lang="ru-RU" sz="2600" dirty="0">
                <a:latin typeface="Cambria" panose="02040503050406030204" pitchFamily="18" charset="0"/>
                <a:ea typeface="Cambria" panose="02040503050406030204" pitchFamily="18" charset="0"/>
              </a:rPr>
            </a:br>
            <a:r>
              <a:rPr lang="ru-RU" sz="2600" dirty="0">
                <a:latin typeface="Cambria" panose="02040503050406030204" pitchFamily="18" charset="0"/>
                <a:ea typeface="Cambria" panose="02040503050406030204" pitchFamily="18" charset="0"/>
              </a:rPr>
              <a:t>процессора </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1145682857"/>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12" name="Picture 11">
            <a:extLst>
              <a:ext uri="{FF2B5EF4-FFF2-40B4-BE49-F238E27FC236}">
                <a16:creationId xmlns:a16="http://schemas.microsoft.com/office/drawing/2014/main" id="{A81C6AC1-FC24-3893-5548-C461ACD85CC0}"/>
              </a:ext>
            </a:extLst>
          </p:cNvPr>
          <p:cNvPicPr>
            <a:picLocks noChangeAspect="1"/>
          </p:cNvPicPr>
          <p:nvPr/>
        </p:nvPicPr>
        <p:blipFill>
          <a:blip r:embed="rId2">
            <a:extLst>
              <a:ext uri="{28A0092B-C50C-407E-A947-70E740481C1C}">
                <a14:useLocalDpi xmlns:a14="http://schemas.microsoft.com/office/drawing/2010/main" val="0"/>
              </a:ext>
            </a:extLst>
          </a:blip>
          <a:srcRect l="7781" t="21319" r="8158" b="2760"/>
          <a:stretch/>
        </p:blipFill>
        <p:spPr>
          <a:xfrm>
            <a:off x="5551055" y="2469582"/>
            <a:ext cx="6280727" cy="4254491"/>
          </a:xfrm>
          <a:prstGeom prst="rect">
            <a:avLst/>
          </a:prstGeom>
        </p:spPr>
      </p:pic>
    </p:spTree>
    <p:extLst>
      <p:ext uri="{BB962C8B-B14F-4D97-AF65-F5344CB8AC3E}">
        <p14:creationId xmlns:p14="http://schemas.microsoft.com/office/powerpoint/2010/main" val="1816250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b="1" dirty="0">
                <a:latin typeface="Cambria" panose="02040503050406030204" pitchFamily="18" charset="0"/>
                <a:ea typeface="Cambria" panose="02040503050406030204" pitchFamily="18" charset="0"/>
              </a:rPr>
              <a:t>Вычислительный конвейер </a:t>
            </a:r>
            <a:r>
              <a:rPr lang="ru-RU" dirty="0">
                <a:latin typeface="Cambria" panose="02040503050406030204" pitchFamily="18" charset="0"/>
                <a:ea typeface="Cambria" panose="02040503050406030204" pitchFamily="18" charset="0"/>
              </a:rPr>
              <a:t>– это подход к организации работы процессора при котором за один такт выполняется более одной команды за счёт одновременной работы узлов отвечающих за разные этапы обработки команд</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8" name="Picture 7">
            <a:extLst>
              <a:ext uri="{FF2B5EF4-FFF2-40B4-BE49-F238E27FC236}">
                <a16:creationId xmlns:a16="http://schemas.microsoft.com/office/drawing/2014/main" id="{77359933-F278-64DA-0DD6-FE9686E64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86996"/>
            <a:ext cx="7982528" cy="2912204"/>
          </a:xfrm>
          <a:prstGeom prst="rect">
            <a:avLst/>
          </a:prstGeom>
        </p:spPr>
      </p:pic>
      <p:sp>
        <p:nvSpPr>
          <p:cNvPr id="10" name="TextBox 9">
            <a:extLst>
              <a:ext uri="{FF2B5EF4-FFF2-40B4-BE49-F238E27FC236}">
                <a16:creationId xmlns:a16="http://schemas.microsoft.com/office/drawing/2014/main" id="{0401C98E-B750-A162-77DC-D6F083105C58}"/>
              </a:ext>
            </a:extLst>
          </p:cNvPr>
          <p:cNvSpPr txBox="1"/>
          <p:nvPr/>
        </p:nvSpPr>
        <p:spPr>
          <a:xfrm>
            <a:off x="8321975" y="3193322"/>
            <a:ext cx="2643910" cy="2031325"/>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IF </a:t>
            </a:r>
            <a:r>
              <a:rPr lang="ru-RU" dirty="0">
                <a:latin typeface="Cambria" panose="02040503050406030204" pitchFamily="18" charset="0"/>
                <a:ea typeface="Cambria" panose="02040503050406030204" pitchFamily="18" charset="0"/>
              </a:rPr>
              <a:t>–</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получение инструкции</a:t>
            </a:r>
          </a:p>
          <a:p>
            <a:r>
              <a:rPr lang="en-US" dirty="0">
                <a:latin typeface="Cambria" panose="02040503050406030204" pitchFamily="18" charset="0"/>
                <a:ea typeface="Cambria" panose="02040503050406030204" pitchFamily="18" charset="0"/>
              </a:rPr>
              <a:t>ID</a:t>
            </a:r>
            <a:r>
              <a:rPr lang="ru-RU"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раскодирование инструкции</a:t>
            </a:r>
          </a:p>
          <a:p>
            <a:r>
              <a:rPr lang="en-US" dirty="0">
                <a:latin typeface="Cambria" panose="02040503050406030204" pitchFamily="18" charset="0"/>
                <a:ea typeface="Cambria" panose="02040503050406030204" pitchFamily="18" charset="0"/>
              </a:rPr>
              <a:t>EX</a:t>
            </a:r>
            <a:r>
              <a:rPr lang="ru-RU"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выполнение</a:t>
            </a:r>
          </a:p>
          <a:p>
            <a:r>
              <a:rPr lang="en-US" dirty="0">
                <a:latin typeface="Cambria" panose="02040503050406030204" pitchFamily="18" charset="0"/>
                <a:ea typeface="Cambria" panose="02040503050406030204" pitchFamily="18" charset="0"/>
              </a:rPr>
              <a:t>MEM </a:t>
            </a:r>
            <a:r>
              <a:rPr lang="ru-RU" dirty="0">
                <a:latin typeface="Cambria" panose="02040503050406030204" pitchFamily="18" charset="0"/>
                <a:ea typeface="Cambria" panose="02040503050406030204" pitchFamily="18" charset="0"/>
              </a:rPr>
              <a:t>– доступ к памяти</a:t>
            </a:r>
          </a:p>
          <a:p>
            <a:r>
              <a:rPr lang="en-US" dirty="0">
                <a:latin typeface="Cambria" panose="02040503050406030204" pitchFamily="18" charset="0"/>
                <a:ea typeface="Cambria" panose="02040503050406030204" pitchFamily="18" charset="0"/>
              </a:rPr>
              <a:t>WB </a:t>
            </a:r>
            <a:r>
              <a:rPr lang="ru-RU" dirty="0">
                <a:latin typeface="Cambria" panose="02040503050406030204" pitchFamily="18" charset="0"/>
                <a:ea typeface="Cambria" panose="02040503050406030204" pitchFamily="18" charset="0"/>
              </a:rPr>
              <a:t>–</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запись в регистр</a:t>
            </a:r>
          </a:p>
        </p:txBody>
      </p:sp>
    </p:spTree>
    <p:extLst>
      <p:ext uri="{BB962C8B-B14F-4D97-AF65-F5344CB8AC3E}">
        <p14:creationId xmlns:p14="http://schemas.microsoft.com/office/powerpoint/2010/main" val="2109247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b="1" dirty="0" err="1">
                <a:latin typeface="Cambria" panose="02040503050406030204" pitchFamily="18" charset="0"/>
                <a:ea typeface="Cambria" panose="02040503050406030204" pitchFamily="18" charset="0"/>
              </a:rPr>
              <a:t>Суперскалярность</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 это подход к организации работы процессора при котором за один такт выполняется более одной команды за счёт включения в процессор множества одинаковых узлов</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отвечающих за </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одни и те же этапы</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обработки команд</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(например, много АЛУ,</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дешифраторов и т.д.)</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11" name="Picture 10">
            <a:extLst>
              <a:ext uri="{FF2B5EF4-FFF2-40B4-BE49-F238E27FC236}">
                <a16:creationId xmlns:a16="http://schemas.microsoft.com/office/drawing/2014/main" id="{9046C41D-D177-7461-DA92-61DBDA270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177" y="2890423"/>
            <a:ext cx="6360675" cy="3713707"/>
          </a:xfrm>
          <a:prstGeom prst="rect">
            <a:avLst/>
          </a:prstGeom>
        </p:spPr>
      </p:pic>
    </p:spTree>
    <p:extLst>
      <p:ext uri="{BB962C8B-B14F-4D97-AF65-F5344CB8AC3E}">
        <p14:creationId xmlns:p14="http://schemas.microsoft.com/office/powerpoint/2010/main" val="1102778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92500" lnSpcReduction="10000"/>
          </a:bodyPr>
          <a:lstStyle/>
          <a:p>
            <a:pPr marL="0" indent="0">
              <a:buNone/>
            </a:pPr>
            <a:r>
              <a:rPr lang="ru-RU" b="1" dirty="0" err="1">
                <a:latin typeface="Cambria" panose="02040503050406030204" pitchFamily="18" charset="0"/>
                <a:ea typeface="Cambria" panose="02040503050406030204" pitchFamily="18" charset="0"/>
              </a:rPr>
              <a:t>Многоядерность</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 это подход к организации работы ЦПУ при котором в его состав включается несколько физических ядер, которые могут выполнять команды различных потоков по настоящему параллельно</a:t>
            </a:r>
          </a:p>
          <a:p>
            <a:pPr marL="0" indent="0">
              <a:buNone/>
            </a:pPr>
            <a:r>
              <a:rPr lang="ru-RU" b="1" dirty="0">
                <a:latin typeface="Cambria" panose="02040503050406030204" pitchFamily="18" charset="0"/>
                <a:ea typeface="Cambria" panose="02040503050406030204" pitchFamily="18" charset="0"/>
              </a:rPr>
              <a:t>Многопоточность </a:t>
            </a:r>
            <a:r>
              <a:rPr lang="ru-RU" dirty="0">
                <a:latin typeface="Cambria" panose="02040503050406030204" pitchFamily="18" charset="0"/>
                <a:ea typeface="Cambria" panose="02040503050406030204" pitchFamily="18" charset="0"/>
              </a:rPr>
              <a:t>– это технология которая позволяет ядру процессора сохранять состояние двух различных потоков и переключаться между ними за наносекунды</a:t>
            </a:r>
          </a:p>
          <a:p>
            <a:pPr marL="0" indent="0">
              <a:buNone/>
            </a:pPr>
            <a:r>
              <a:rPr lang="ru-RU" dirty="0">
                <a:latin typeface="Cambria" panose="02040503050406030204" pitchFamily="18" charset="0"/>
                <a:ea typeface="Cambria" panose="02040503050406030204" pitchFamily="18" charset="0"/>
              </a:rPr>
              <a:t>Например, если одному из процессов нужно прочитать слово из памяти (что занимает несколько тактов), многопоточный процессор может переключиться на другой поток</a:t>
            </a:r>
          </a:p>
          <a:p>
            <a:pPr marL="0" indent="0">
              <a:buNone/>
            </a:pPr>
            <a:r>
              <a:rPr lang="ru-RU" dirty="0">
                <a:latin typeface="Cambria" panose="02040503050406030204" pitchFamily="18" charset="0"/>
                <a:ea typeface="Cambria" panose="02040503050406030204" pitchFamily="18" charset="0"/>
              </a:rPr>
              <a:t>Многопоточность не предлагает настоящей параллельной обработки данных. Одновременно работает только один процесс, но время переключения между процессами сведено до наносекунд</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26075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92500" lnSpcReduction="10000"/>
          </a:bodyPr>
          <a:lstStyle/>
          <a:p>
            <a:pPr marL="0" indent="0">
              <a:buNone/>
            </a:pPr>
            <a:r>
              <a:rPr lang="ru-RU" dirty="0">
                <a:latin typeface="Cambria" panose="02040503050406030204" pitchFamily="18" charset="0"/>
                <a:ea typeface="Cambria" panose="02040503050406030204" pitchFamily="18" charset="0"/>
              </a:rPr>
              <a:t>Как уже упоминалось, большинство центральных процессоров, за исключением самых простых, используемых во встраиваемых системах, имеют два режима работы: </a:t>
            </a:r>
            <a:r>
              <a:rPr lang="ru-RU" b="1" dirty="0">
                <a:latin typeface="Cambria" panose="02040503050406030204" pitchFamily="18" charset="0"/>
                <a:ea typeface="Cambria" panose="02040503050406030204" pitchFamily="18" charset="0"/>
              </a:rPr>
              <a:t>режим ядра </a:t>
            </a:r>
            <a:r>
              <a:rPr lang="ru-RU" dirty="0">
                <a:latin typeface="Cambria" panose="02040503050406030204" pitchFamily="18" charset="0"/>
                <a:ea typeface="Cambria" panose="02040503050406030204" pitchFamily="18" charset="0"/>
              </a:rPr>
              <a:t>и </a:t>
            </a:r>
            <a:r>
              <a:rPr lang="ru-RU" b="1" dirty="0">
                <a:latin typeface="Cambria" panose="02040503050406030204" pitchFamily="18" charset="0"/>
                <a:ea typeface="Cambria" panose="02040503050406030204" pitchFamily="18" charset="0"/>
              </a:rPr>
              <a:t>пользовательский режим </a:t>
            </a:r>
            <a:r>
              <a:rPr lang="ru-RU" dirty="0">
                <a:latin typeface="Cambria" panose="02040503050406030204" pitchFamily="18" charset="0"/>
                <a:ea typeface="Cambria" panose="02040503050406030204" pitchFamily="18" charset="0"/>
              </a:rPr>
              <a:t>(режим пользователя)</a:t>
            </a:r>
          </a:p>
          <a:p>
            <a:pPr marL="0" indent="0">
              <a:buNone/>
            </a:pPr>
            <a:r>
              <a:rPr lang="ru-RU" dirty="0">
                <a:latin typeface="Cambria" panose="02040503050406030204" pitchFamily="18" charset="0"/>
                <a:ea typeface="Cambria" panose="02040503050406030204" pitchFamily="18" charset="0"/>
              </a:rPr>
              <a:t>Обычно режимом управляет специальный бит в слове состояния программы – PSW. При работе в режиме ядра процессор может выполнять любые команды из своего набора и использовать любые возможности аппаратуры</a:t>
            </a:r>
          </a:p>
          <a:p>
            <a:pPr marL="0" indent="0">
              <a:buNone/>
            </a:pPr>
            <a:r>
              <a:rPr lang="ru-RU" dirty="0">
                <a:latin typeface="Cambria" panose="02040503050406030204" pitchFamily="18" charset="0"/>
                <a:ea typeface="Cambria" panose="02040503050406030204" pitchFamily="18" charset="0"/>
              </a:rPr>
              <a:t>На настольных и серверных машинах операционная система обычно работает в режиме ядра, что дает ей доступ ко всему оборудованию</a:t>
            </a:r>
          </a:p>
          <a:p>
            <a:pPr marL="0" indent="0">
              <a:buNone/>
            </a:pPr>
            <a:r>
              <a:rPr lang="ru-RU" dirty="0">
                <a:latin typeface="Cambria" panose="02040503050406030204" pitchFamily="18" charset="0"/>
                <a:ea typeface="Cambria" panose="02040503050406030204" pitchFamily="18" charset="0"/>
              </a:rPr>
              <a:t>На большинстве встроенных систем в режиме ядра работает только небольшая часть операционной системы, а вся остальная ее часть – в режиме пользователя</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422500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200" y="1494691"/>
            <a:ext cx="10515600" cy="4998183"/>
          </a:xfrm>
        </p:spPr>
        <p:txBody>
          <a:bodyPr>
            <a:normAutofit/>
          </a:bodyPr>
          <a:lstStyle/>
          <a:p>
            <a:pPr>
              <a:buFont typeface="Wingdings" panose="05000000000000000000" pitchFamily="2" charset="2"/>
              <a:buChar char="Ø"/>
            </a:pPr>
            <a:r>
              <a:rPr lang="ru-RU" dirty="0">
                <a:latin typeface="Cambria" panose="02040503050406030204" pitchFamily="18" charset="0"/>
                <a:ea typeface="Cambria" panose="02040503050406030204" pitchFamily="18" charset="0"/>
              </a:rPr>
              <a:t>Компоненты архитектуры, их назначение и взаимодействие</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Шинная архитектура</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Задачи операционной системы по управлению и организации работы компьютера</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Система прерываний  </a:t>
            </a:r>
          </a:p>
          <a:p>
            <a:pPr>
              <a:buFont typeface="Wingdings" panose="05000000000000000000" pitchFamily="2" charset="2"/>
              <a:buChar char="Ø"/>
            </a:pPr>
            <a:endParaRPr lang="LID4096"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2363358630"/>
              </p:ext>
            </p:extLst>
          </p:nvPr>
        </p:nvGraphicFramePr>
        <p:xfrm>
          <a:off x="921328" y="365126"/>
          <a:ext cx="10432472" cy="1018309"/>
        </p:xfrm>
        <a:graphic>
          <a:graphicData uri="http://schemas.openxmlformats.org/drawingml/2006/table">
            <a:tbl>
              <a:tblPr/>
              <a:tblGrid>
                <a:gridCol w="10432472">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План лекции</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770080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Пользовательские программы всегда работают в режиме пользователя, который допускает выполнение только подмножества команд и дает доступ к определенному подмножеству возможностей аппаратуры</a:t>
            </a:r>
          </a:p>
          <a:p>
            <a:pPr marL="0" indent="0">
              <a:buNone/>
            </a:pPr>
            <a:r>
              <a:rPr lang="ru-RU" dirty="0">
                <a:latin typeface="Cambria" panose="02040503050406030204" pitchFamily="18" charset="0"/>
                <a:ea typeface="Cambria" panose="02040503050406030204" pitchFamily="18" charset="0"/>
              </a:rPr>
              <a:t>Как правило, в пользовательском режиме запрещены все команды, касающиеся операций ввода-вывода и защиты памяти. Также, разумеется, запрещена установка режима ядра за счет изменения значения бита режима PSW</a:t>
            </a:r>
          </a:p>
          <a:p>
            <a:pPr marL="0" indent="0">
              <a:buNone/>
            </a:pPr>
            <a:r>
              <a:rPr lang="ru-RU" dirty="0">
                <a:latin typeface="Cambria" panose="02040503050406030204" pitchFamily="18" charset="0"/>
                <a:ea typeface="Cambria" panose="02040503050406030204" pitchFamily="18" charset="0"/>
              </a:rPr>
              <a:t>Для получения услуг от операционной системы пользовательская программа должна осуществить </a:t>
            </a:r>
            <a:r>
              <a:rPr lang="ru-RU" b="1" dirty="0">
                <a:latin typeface="Cambria" panose="02040503050406030204" pitchFamily="18" charset="0"/>
                <a:ea typeface="Cambria" panose="02040503050406030204" pitchFamily="18" charset="0"/>
              </a:rPr>
              <a:t>системный вызов</a:t>
            </a:r>
            <a:r>
              <a:rPr lang="ru-RU" dirty="0">
                <a:latin typeface="Cambria" panose="02040503050406030204" pitchFamily="18" charset="0"/>
                <a:ea typeface="Cambria" panose="02040503050406030204" pitchFamily="18" charset="0"/>
              </a:rPr>
              <a:t>, который перехватывается внутри ядра и вызывает операционную систему</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021059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Инструкция перехвата </a:t>
            </a:r>
            <a:r>
              <a:rPr lang="ru-RU" b="1" dirty="0">
                <a:latin typeface="Cambria" panose="02040503050406030204" pitchFamily="18" charset="0"/>
                <a:ea typeface="Cambria" panose="02040503050406030204" pitchFamily="18" charset="0"/>
              </a:rPr>
              <a:t>TRAP</a:t>
            </a:r>
            <a:r>
              <a:rPr lang="ru-RU" dirty="0">
                <a:latin typeface="Cambria" panose="02040503050406030204" pitchFamily="18" charset="0"/>
                <a:ea typeface="Cambria" panose="02040503050406030204" pitchFamily="18" charset="0"/>
              </a:rPr>
              <a:t> осуществляет переключение из пользовательского режима в режим ядра и запускает операционную систему. Когда обработка вызова будет завершена, управление возвращается пользовательской программе и выполняется команда, которая следует за системным вызовом</a:t>
            </a:r>
          </a:p>
          <a:p>
            <a:pPr marL="0" indent="0">
              <a:buNone/>
            </a:pPr>
            <a:r>
              <a:rPr lang="ru-RU" dirty="0">
                <a:latin typeface="Cambria" panose="02040503050406030204" pitchFamily="18" charset="0"/>
                <a:ea typeface="Cambria" panose="02040503050406030204" pitchFamily="18" charset="0"/>
              </a:rPr>
              <a:t>Вопрос этих двух режимов работы ЦПУ более подробно рассмотрим в следующей лекции вместе с ядром ОС</a:t>
            </a:r>
          </a:p>
          <a:p>
            <a:pPr marL="0" indent="0">
              <a:buNone/>
            </a:pPr>
            <a:r>
              <a:rPr lang="ru-RU" dirty="0">
                <a:latin typeface="Cambria" panose="02040503050406030204" pitchFamily="18" charset="0"/>
                <a:ea typeface="Cambria" panose="02040503050406030204" pitchFamily="18" charset="0"/>
              </a:rPr>
              <a:t>Механизм же лежащий в основе системных вызовов рассмотрим далее по лекции</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839031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85000" lnSpcReduction="20000"/>
          </a:bodyPr>
          <a:lstStyle/>
          <a:p>
            <a:pPr marL="0" indent="0">
              <a:buNone/>
            </a:pPr>
            <a:r>
              <a:rPr lang="ru-RU" dirty="0">
                <a:latin typeface="Cambria" panose="02040503050406030204" pitchFamily="18" charset="0"/>
                <a:ea typeface="Cambria" panose="02040503050406030204" pitchFamily="18" charset="0"/>
              </a:rPr>
              <a:t>Заканчивая тему процессоров можно рассмотреть какие характеристики являются ключевыми для ЦПУ, а именно:</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Количество ядер (и дополнительные характеристики)</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Максимальное количество потоков </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Сокет</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Базовая и максимальная тактовая частота</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Объем и уровни кэша</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Типы поддерживаемой памяти (DDR4, DDR5)</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Количество каналов памяти</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Версия PCI Express</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Встроенная графика</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Техпроцесс</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Типичное тепловыделение</a:t>
            </a:r>
          </a:p>
          <a:p>
            <a:pPr marL="0" indent="0">
              <a:buNone/>
            </a:pPr>
            <a:endParaRPr lang="ru-RU"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669108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92500"/>
          </a:bodyPr>
          <a:lstStyle/>
          <a:p>
            <a:pPr marL="0" indent="0">
              <a:buNone/>
            </a:pPr>
            <a:r>
              <a:rPr lang="ru-RU" dirty="0">
                <a:latin typeface="Cambria" panose="02040503050406030204" pitchFamily="18" charset="0"/>
                <a:ea typeface="Cambria" panose="02040503050406030204" pitchFamily="18" charset="0"/>
              </a:rPr>
              <a:t>Второй основной составляющей любой ЭВМ является </a:t>
            </a:r>
            <a:r>
              <a:rPr lang="ru-RU" b="1" dirty="0">
                <a:latin typeface="Cambria" panose="02040503050406030204" pitchFamily="18" charset="0"/>
                <a:ea typeface="Cambria" panose="02040503050406030204" pitchFamily="18" charset="0"/>
              </a:rPr>
              <a:t>память</a:t>
            </a:r>
          </a:p>
          <a:p>
            <a:pPr marL="0" indent="0">
              <a:buNone/>
            </a:pPr>
            <a:r>
              <a:rPr lang="ru-RU" dirty="0">
                <a:latin typeface="Cambria" panose="02040503050406030204" pitchFamily="18" charset="0"/>
                <a:ea typeface="Cambria" panose="02040503050406030204" pitchFamily="18" charset="0"/>
              </a:rPr>
              <a:t>В идеал память должна быть максимально быстрой (работать быстрее, чем производится выполнение одной инструкции, чтобы работа центрального процессора не замедлялась обращениями к памяти), довольно большой и чрезвычайно дешевой</a:t>
            </a:r>
          </a:p>
          <a:p>
            <a:pPr marL="0" indent="0">
              <a:buNone/>
            </a:pPr>
            <a:r>
              <a:rPr lang="ru-RU" dirty="0">
                <a:latin typeface="Cambria" panose="02040503050406030204" pitchFamily="18" charset="0"/>
                <a:ea typeface="Cambria" panose="02040503050406030204" pitchFamily="18" charset="0"/>
              </a:rPr>
              <a:t>Никакая современная технология не в состоянии удовлетворить все эти требования, поэтому используется другой подход</a:t>
            </a:r>
          </a:p>
          <a:p>
            <a:pPr marL="0" indent="0">
              <a:buNone/>
            </a:pPr>
            <a:r>
              <a:rPr lang="ru-RU" dirty="0">
                <a:latin typeface="Cambria" panose="02040503050406030204" pitchFamily="18" charset="0"/>
                <a:ea typeface="Cambria" panose="02040503050406030204" pitchFamily="18" charset="0"/>
              </a:rPr>
              <a:t>Система памяти создается в виде </a:t>
            </a:r>
            <a:r>
              <a:rPr lang="ru-RU" b="1" dirty="0">
                <a:latin typeface="Cambria" panose="02040503050406030204" pitchFamily="18" charset="0"/>
                <a:ea typeface="Cambria" panose="02040503050406030204" pitchFamily="18" charset="0"/>
              </a:rPr>
              <a:t>иерархии уровней</a:t>
            </a:r>
            <a:r>
              <a:rPr lang="ru-RU" dirty="0">
                <a:latin typeface="Cambria" panose="02040503050406030204" pitchFamily="18" charset="0"/>
                <a:ea typeface="Cambria" panose="02040503050406030204" pitchFamily="18" charset="0"/>
              </a:rPr>
              <a:t>. Верхние уровни обладают более высоким быстродействием, меньшим объемом и более высокой удельной стоимостью хранения одного бита информации, чем нижние уровни, иногда в миллиарды и более раз</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1177391030"/>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Память</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277384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Память</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4" name="Picture 3">
            <a:extLst>
              <a:ext uri="{FF2B5EF4-FFF2-40B4-BE49-F238E27FC236}">
                <a16:creationId xmlns:a16="http://schemas.microsoft.com/office/drawing/2014/main" id="{138CA263-2533-E3B9-7A64-D5D436070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602" y="2050078"/>
            <a:ext cx="6587646" cy="4783886"/>
          </a:xfrm>
          <a:prstGeom prst="rect">
            <a:avLst/>
          </a:prstGeom>
        </p:spPr>
      </p:pic>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Выглядит подобная иерархия подобным образом:</a:t>
            </a:r>
            <a:br>
              <a:rPr lang="ru-RU" dirty="0">
                <a:latin typeface="Cambria" panose="02040503050406030204" pitchFamily="18" charset="0"/>
                <a:ea typeface="Cambria" panose="02040503050406030204" pitchFamily="18" charset="0"/>
              </a:rPr>
            </a:br>
            <a:r>
              <a:rPr lang="ru-RU" sz="2000" dirty="0">
                <a:latin typeface="Cambria" panose="02040503050406030204" pitchFamily="18" charset="0"/>
                <a:ea typeface="Cambria" panose="02040503050406030204" pitchFamily="18" charset="0"/>
              </a:rPr>
              <a:t>МПП – микропроцессорная память (регистры)</a:t>
            </a:r>
            <a:endParaRPr lang="ru-RU"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44560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lnSpcReduction="10000"/>
          </a:bodyPr>
          <a:lstStyle/>
          <a:p>
            <a:pPr marL="0" indent="0">
              <a:buNone/>
            </a:pPr>
            <a:r>
              <a:rPr lang="ru-RU" dirty="0">
                <a:latin typeface="Cambria" panose="02040503050406030204" pitchFamily="18" charset="0"/>
                <a:ea typeface="Cambria" panose="02040503050406030204" pitchFamily="18" charset="0"/>
              </a:rPr>
              <a:t>Верхний уровень состоит из внутренних регистров процессора. Они выполнены по той же технологии, что и сам процессор, и поэтому не уступают ему в быстродействии. Следовательно, к ним </a:t>
            </a:r>
            <a:r>
              <a:rPr lang="ru-RU" b="1" dirty="0">
                <a:latin typeface="Cambria" panose="02040503050406030204" pitchFamily="18" charset="0"/>
                <a:ea typeface="Cambria" panose="02040503050406030204" pitchFamily="18" charset="0"/>
              </a:rPr>
              <a:t>нет и задержек доступа </a:t>
            </a:r>
            <a:r>
              <a:rPr lang="ru-RU" dirty="0">
                <a:latin typeface="Cambria" panose="02040503050406030204" pitchFamily="18" charset="0"/>
                <a:ea typeface="Cambria" panose="02040503050406030204" pitchFamily="18" charset="0"/>
              </a:rPr>
              <a:t>(один такт)</a:t>
            </a:r>
          </a:p>
          <a:p>
            <a:pPr marL="0" indent="0">
              <a:buNone/>
            </a:pPr>
            <a:r>
              <a:rPr lang="ru-RU" dirty="0">
                <a:latin typeface="Cambria" panose="02040503050406030204" pitchFamily="18" charset="0"/>
                <a:ea typeface="Cambria" panose="02040503050406030204" pitchFamily="18" charset="0"/>
              </a:rPr>
              <a:t>Затем следует кэш-память, которая управляется главным образом аппаратурой</a:t>
            </a:r>
          </a:p>
          <a:p>
            <a:pPr marL="0" indent="0">
              <a:buNone/>
            </a:pPr>
            <a:r>
              <a:rPr lang="ru-RU" dirty="0">
                <a:latin typeface="Cambria" panose="02040503050406030204" pitchFamily="18" charset="0"/>
                <a:ea typeface="Cambria" panose="02040503050406030204" pitchFamily="18" charset="0"/>
              </a:rPr>
              <a:t>Когда программе нужно считать слово из памяти, аппаратура кэша проверяет, нет ли нужной строки в кэш-памяти. Если строка в ней имеется, то происходит результативное обращение к кэш-памяти (</a:t>
            </a:r>
            <a:r>
              <a:rPr lang="ru-RU" dirty="0" err="1">
                <a:latin typeface="Cambria" panose="02040503050406030204" pitchFamily="18" charset="0"/>
                <a:ea typeface="Cambria" panose="02040503050406030204" pitchFamily="18" charset="0"/>
              </a:rPr>
              <a:t>cache</a:t>
            </a:r>
            <a:r>
              <a:rPr lang="ru-RU" dirty="0">
                <a:latin typeface="Cambria" panose="02040503050406030204" pitchFamily="18" charset="0"/>
                <a:ea typeface="Cambria" panose="02040503050406030204" pitchFamily="18" charset="0"/>
              </a:rPr>
              <a:t> </a:t>
            </a:r>
            <a:r>
              <a:rPr lang="ru-RU" dirty="0" err="1">
                <a:latin typeface="Cambria" panose="02040503050406030204" pitchFamily="18" charset="0"/>
                <a:ea typeface="Cambria" panose="02040503050406030204" pitchFamily="18" charset="0"/>
              </a:rPr>
              <a:t>hit</a:t>
            </a:r>
            <a:r>
              <a:rPr lang="ru-RU" dirty="0">
                <a:latin typeface="Cambria" panose="02040503050406030204" pitchFamily="18" charset="0"/>
                <a:ea typeface="Cambria" panose="02040503050406030204" pitchFamily="18" charset="0"/>
              </a:rPr>
              <a:t> – кэш-попадание), запрос удовлетворяется за счет кэш-памяти без отправки запроса по шине к оперативной памяти. Обычно результативное обращение к кэшу занимает по времени два такта</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Память</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733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lnSpcReduction="10000"/>
          </a:bodyPr>
          <a:lstStyle/>
          <a:p>
            <a:pPr marL="0" indent="0">
              <a:buNone/>
            </a:pPr>
            <a:r>
              <a:rPr lang="ru-RU" dirty="0">
                <a:latin typeface="Cambria" panose="02040503050406030204" pitchFamily="18" charset="0"/>
                <a:ea typeface="Cambria" panose="02040503050406030204" pitchFamily="18" charset="0"/>
              </a:rPr>
              <a:t>Следующей в иерархии идёт </a:t>
            </a:r>
            <a:r>
              <a:rPr lang="ru-RU" b="1" dirty="0">
                <a:latin typeface="Cambria" panose="02040503050406030204" pitchFamily="18" charset="0"/>
                <a:ea typeface="Cambria" panose="02040503050406030204" pitchFamily="18" charset="0"/>
              </a:rPr>
              <a:t>оперативная память</a:t>
            </a:r>
            <a:r>
              <a:rPr lang="ru-RU" dirty="0">
                <a:latin typeface="Cambria" panose="02040503050406030204" pitchFamily="18" charset="0"/>
                <a:ea typeface="Cambria" panose="02040503050406030204" pitchFamily="18" charset="0"/>
              </a:rPr>
              <a:t>. Это главная рабочая область системы памяти машины. Оперативную память часто называют </a:t>
            </a:r>
            <a:r>
              <a:rPr lang="ru-RU" b="1" dirty="0">
                <a:latin typeface="Cambria" panose="02040503050406030204" pitchFamily="18" charset="0"/>
                <a:ea typeface="Cambria" panose="02040503050406030204" pitchFamily="18" charset="0"/>
              </a:rPr>
              <a:t>оперативным запоминающим устройством</a:t>
            </a:r>
            <a:r>
              <a:rPr lang="ru-RU" dirty="0">
                <a:latin typeface="Cambria" panose="02040503050406030204" pitchFamily="18" charset="0"/>
                <a:ea typeface="Cambria" panose="02040503050406030204" pitchFamily="18" charset="0"/>
              </a:rPr>
              <a:t> (ОЗУ), или памятью с произвольным доступом (</a:t>
            </a:r>
            <a:r>
              <a:rPr lang="ru-RU" dirty="0" err="1">
                <a:latin typeface="Cambria" panose="02040503050406030204" pitchFamily="18" charset="0"/>
                <a:ea typeface="Cambria" panose="02040503050406030204" pitchFamily="18" charset="0"/>
              </a:rPr>
              <a:t>Random</a:t>
            </a:r>
            <a:r>
              <a:rPr lang="ru-RU" dirty="0">
                <a:latin typeface="Cambria" panose="02040503050406030204" pitchFamily="18" charset="0"/>
                <a:ea typeface="Cambria" panose="02040503050406030204" pitchFamily="18" charset="0"/>
              </a:rPr>
              <a:t> Access Memory (RAM))</a:t>
            </a:r>
          </a:p>
          <a:p>
            <a:pPr marL="0" indent="0">
              <a:buNone/>
            </a:pPr>
            <a:r>
              <a:rPr lang="ru-RU" dirty="0">
                <a:latin typeface="Cambria" panose="02040503050406030204" pitchFamily="18" charset="0"/>
                <a:ea typeface="Cambria" panose="02040503050406030204" pitchFamily="18" charset="0"/>
              </a:rPr>
              <a:t>Все запросы процессора, которые не могут быть удовлетворены кэш-памятью, направляются к оперативной памяти</a:t>
            </a:r>
          </a:p>
          <a:p>
            <a:pPr marL="0" indent="0">
              <a:buNone/>
            </a:pPr>
            <a:r>
              <a:rPr lang="ru-RU" dirty="0">
                <a:latin typeface="Cambria" panose="02040503050406030204" pitchFamily="18" charset="0"/>
                <a:ea typeface="Cambria" panose="02040503050406030204" pitchFamily="18" charset="0"/>
              </a:rPr>
              <a:t>Дополнительно к оперативной памяти многие компьютеры оснащены небольшой по объему неизменяемой памятью с произвольным доступом – </a:t>
            </a:r>
            <a:r>
              <a:rPr lang="ru-RU" b="1" dirty="0">
                <a:latin typeface="Cambria" panose="02040503050406030204" pitchFamily="18" charset="0"/>
                <a:ea typeface="Cambria" panose="02040503050406030204" pitchFamily="18" charset="0"/>
              </a:rPr>
              <a:t>постоянным запоминающим устройством </a:t>
            </a:r>
            <a:r>
              <a:rPr lang="ru-RU" dirty="0">
                <a:latin typeface="Cambria" panose="02040503050406030204" pitchFamily="18" charset="0"/>
                <a:ea typeface="Cambria" panose="02040503050406030204" pitchFamily="18" charset="0"/>
              </a:rPr>
              <a:t>(ПЗУ), оно же память, предназначенная только для чтения (</a:t>
            </a:r>
            <a:r>
              <a:rPr lang="ru-RU" dirty="0" err="1">
                <a:latin typeface="Cambria" panose="02040503050406030204" pitchFamily="18" charset="0"/>
                <a:ea typeface="Cambria" panose="02040503050406030204" pitchFamily="18" charset="0"/>
              </a:rPr>
              <a:t>Read</a:t>
            </a:r>
            <a:r>
              <a:rPr lang="ru-RU" dirty="0">
                <a:latin typeface="Cambria" panose="02040503050406030204" pitchFamily="18" charset="0"/>
                <a:ea typeface="Cambria" panose="02040503050406030204" pitchFamily="18" charset="0"/>
              </a:rPr>
              <a:t> Only Memory (ROM))</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Память</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3405226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В отличие от ОЗУ она не утрачивает своего содержимого при отключении питания, то есть является энергонезависимой. ПЗУ программируется на предприятии-изготовителе и впоследствии не подлежит изменению. Эта разновидность памяти характеризуется высоким быстродействием и дешевизной</a:t>
            </a:r>
          </a:p>
          <a:p>
            <a:pPr marL="0" indent="0">
              <a:buNone/>
            </a:pPr>
            <a:r>
              <a:rPr lang="ru-RU" dirty="0">
                <a:latin typeface="Cambria" panose="02040503050406030204" pitchFamily="18" charset="0"/>
                <a:ea typeface="Cambria" panose="02040503050406030204" pitchFamily="18" charset="0"/>
              </a:rPr>
              <a:t>На некоторых компьютерах в ПЗУ размещается начальный загрузчик, используемый для их запуска. Такой же памятью, предназначенной для осуществления низкоуровневого управления устройством, оснащаются некоторые контроллеры ввода-вывода</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Память</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4" name="Picture 3">
            <a:extLst>
              <a:ext uri="{FF2B5EF4-FFF2-40B4-BE49-F238E27FC236}">
                <a16:creationId xmlns:a16="http://schemas.microsoft.com/office/drawing/2014/main" id="{8D92EFCD-C37F-2E77-7692-E10D47582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68757">
            <a:off x="9216645" y="4937911"/>
            <a:ext cx="2297828" cy="1520396"/>
          </a:xfrm>
          <a:prstGeom prst="rect">
            <a:avLst/>
          </a:prstGeom>
        </p:spPr>
      </p:pic>
    </p:spTree>
    <p:extLst>
      <p:ext uri="{BB962C8B-B14F-4D97-AF65-F5344CB8AC3E}">
        <p14:creationId xmlns:p14="http://schemas.microsoft.com/office/powerpoint/2010/main" val="962707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92500" lnSpcReduction="20000"/>
          </a:bodyPr>
          <a:lstStyle/>
          <a:p>
            <a:pPr marL="0" indent="0">
              <a:buNone/>
            </a:pPr>
            <a:r>
              <a:rPr lang="ru-RU" dirty="0">
                <a:latin typeface="Cambria" panose="02040503050406030204" pitchFamily="18" charset="0"/>
                <a:ea typeface="Cambria" panose="02040503050406030204" pitchFamily="18" charset="0"/>
              </a:rPr>
              <a:t>Еще одна разновидность памяти – </a:t>
            </a:r>
            <a:r>
              <a:rPr lang="ru-RU" b="1" dirty="0">
                <a:latin typeface="Cambria" panose="02040503050406030204" pitchFamily="18" charset="0"/>
                <a:ea typeface="Cambria" panose="02040503050406030204" pitchFamily="18" charset="0"/>
              </a:rPr>
              <a:t>CMOS-память</a:t>
            </a:r>
            <a:r>
              <a:rPr lang="ru-RU" dirty="0">
                <a:latin typeface="Cambria" panose="02040503050406030204" pitchFamily="18" charset="0"/>
                <a:ea typeface="Cambria" panose="02040503050406030204" pitchFamily="18" charset="0"/>
              </a:rPr>
              <a:t>, которая является энергозависимой</a:t>
            </a:r>
          </a:p>
          <a:p>
            <a:pPr marL="0" indent="0">
              <a:buNone/>
            </a:pPr>
            <a:r>
              <a:rPr lang="ru-RU" dirty="0">
                <a:latin typeface="Cambria" panose="02040503050406030204" pitchFamily="18" charset="0"/>
                <a:ea typeface="Cambria" panose="02040503050406030204" pitchFamily="18" charset="0"/>
              </a:rPr>
              <a:t>Во многих компьютерах CMOS-память используется для хранения текущих даты и времени. CMOS-память и схема электронных часов, отвечающая за отсчет времени, получают питание от миниатюрной батарейки (или аккумулятора), поэтому значение текущего времени исправно обновляется, даже если компьютер отсоединен от внешнего источника питания</a:t>
            </a:r>
          </a:p>
          <a:p>
            <a:pPr marL="0" indent="0">
              <a:buNone/>
            </a:pPr>
            <a:r>
              <a:rPr lang="ru-RU" dirty="0">
                <a:latin typeface="Cambria" panose="02040503050406030204" pitchFamily="18" charset="0"/>
                <a:ea typeface="Cambria" panose="02040503050406030204" pitchFamily="18" charset="0"/>
              </a:rPr>
              <a:t>Потребление энергии CMOS памятью настолько низкое, что батарейки, установленной на заводе-изготовителе, часто хватает на несколько лет работы</a:t>
            </a:r>
          </a:p>
          <a:p>
            <a:pPr marL="0" indent="0">
              <a:buNone/>
            </a:pPr>
            <a:r>
              <a:rPr lang="ru-RU" dirty="0">
                <a:latin typeface="Cambria" panose="02040503050406030204" pitchFamily="18" charset="0"/>
                <a:ea typeface="Cambria" panose="02040503050406030204" pitchFamily="18" charset="0"/>
              </a:rPr>
              <a:t>Однако когда батарейка начинает выходить из строя, на компьютере могут проявиться признаки «болезни Альцгеймера» и он станет «забывать» то, что помнил годами, например с какого жесткого диска следует производить загрузку</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Память</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602331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Память</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4" name="Picture 3">
            <a:extLst>
              <a:ext uri="{FF2B5EF4-FFF2-40B4-BE49-F238E27FC236}">
                <a16:creationId xmlns:a16="http://schemas.microsoft.com/office/drawing/2014/main" id="{72679716-409C-F383-5198-C2DBCF0D1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546" y="3902809"/>
            <a:ext cx="2921000" cy="2921000"/>
          </a:xfrm>
          <a:prstGeom prst="rect">
            <a:avLst/>
          </a:prstGeom>
        </p:spPr>
      </p:pic>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Следующим после оперативной памяти уровнем нашей иерархии памяти является </a:t>
            </a:r>
            <a:r>
              <a:rPr lang="ru-RU" b="1" dirty="0">
                <a:latin typeface="Cambria" panose="02040503050406030204" pitchFamily="18" charset="0"/>
                <a:ea typeface="Cambria" panose="02040503050406030204" pitchFamily="18" charset="0"/>
              </a:rPr>
              <a:t>магнитный (жесткий) диск</a:t>
            </a:r>
            <a:r>
              <a:rPr lang="ru-RU" dirty="0">
                <a:latin typeface="Cambria" panose="02040503050406030204" pitchFamily="18" charset="0"/>
                <a:ea typeface="Cambria" panose="02040503050406030204" pitchFamily="18" charset="0"/>
              </a:rPr>
              <a:t>. </a:t>
            </a:r>
          </a:p>
          <a:p>
            <a:pPr marL="0" indent="0">
              <a:buNone/>
            </a:pPr>
            <a:r>
              <a:rPr lang="ru-RU" dirty="0">
                <a:latin typeface="Cambria" panose="02040503050406030204" pitchFamily="18" charset="0"/>
                <a:ea typeface="Cambria" panose="02040503050406030204" pitchFamily="18" charset="0"/>
              </a:rPr>
              <a:t>Дисковый накопитель в пересчете на бит информации на два порядка дешевле, чем ОЗУ, а его емкость зачастую на два порядка выше. Единственная проблема состоит в том, что время произвольного доступа к данным примерно на три порядка медленнее. Причина в том, что диск является механическим устройством</a:t>
            </a:r>
          </a:p>
          <a:p>
            <a:pPr marL="0" indent="0">
              <a:buNone/>
            </a:pPr>
            <a:r>
              <a:rPr lang="ru-RU" dirty="0">
                <a:latin typeface="Cambria" panose="02040503050406030204" pitchFamily="18" charset="0"/>
                <a:ea typeface="Cambria" panose="02040503050406030204" pitchFamily="18" charset="0"/>
              </a:rPr>
              <a:t>Об их устройстве поговорим позже,</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когда будем обсуждать работу с </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файловыми системами</a:t>
            </a:r>
          </a:p>
        </p:txBody>
      </p:sp>
    </p:spTree>
    <p:extLst>
      <p:ext uri="{BB962C8B-B14F-4D97-AF65-F5344CB8AC3E}">
        <p14:creationId xmlns:p14="http://schemas.microsoft.com/office/powerpoint/2010/main" val="5844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В прошлой лекции мы выяснили основные концепции такого понятия как операционная система. Одной из функций любой операционной системы являлась:</a:t>
            </a:r>
          </a:p>
          <a:p>
            <a:pPr marL="0" indent="0">
              <a:buNone/>
            </a:pPr>
            <a:r>
              <a:rPr lang="ru-RU" dirty="0">
                <a:latin typeface="Cambria" panose="02040503050406030204" pitchFamily="18" charset="0"/>
                <a:ea typeface="Cambria" panose="02040503050406030204" pitchFamily="18" charset="0"/>
              </a:rPr>
              <a:t>«Предоставление прикладным программистам (и прикладным программам, естественно) вполне понятного абстрактного набора ресурсов взамен неупорядоченного набора </a:t>
            </a:r>
            <a:r>
              <a:rPr lang="ru-RU" b="1" dirty="0">
                <a:latin typeface="Cambria" panose="02040503050406030204" pitchFamily="18" charset="0"/>
                <a:ea typeface="Cambria" panose="02040503050406030204" pitchFamily="18" charset="0"/>
              </a:rPr>
              <a:t>аппаратного обеспечения</a:t>
            </a:r>
            <a:r>
              <a:rPr lang="ru-RU" dirty="0">
                <a:latin typeface="Cambria" panose="02040503050406030204" pitchFamily="18" charset="0"/>
                <a:ea typeface="Cambria" panose="02040503050406030204" pitchFamily="18" charset="0"/>
              </a:rPr>
              <a:t>»</a:t>
            </a:r>
          </a:p>
          <a:p>
            <a:pPr marL="0" indent="0">
              <a:buNone/>
            </a:pPr>
            <a:r>
              <a:rPr lang="ru-RU" dirty="0">
                <a:latin typeface="Cambria" panose="02040503050406030204" pitchFamily="18" charset="0"/>
                <a:ea typeface="Cambria" panose="02040503050406030204" pitchFamily="18" charset="0"/>
              </a:rPr>
              <a:t>Что же из себя представляет это аппаратное обеспечение и каковы причины становления той архитектуры, которую мы имеем на сегодняшний день?</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2928009277"/>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Архитектура вычислительных машин</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3828056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Порой речь заходит о таких дисках, которые на самом деле дисками не являются, например о </a:t>
            </a:r>
            <a:r>
              <a:rPr lang="ru-RU" b="1" dirty="0">
                <a:latin typeface="Cambria" panose="02040503050406030204" pitchFamily="18" charset="0"/>
                <a:ea typeface="Cambria" panose="02040503050406030204" pitchFamily="18" charset="0"/>
              </a:rPr>
              <a:t>твердотельных накопителях </a:t>
            </a:r>
            <a:r>
              <a:rPr lang="ru-RU" dirty="0">
                <a:latin typeface="Cambria" panose="02040503050406030204" pitchFamily="18" charset="0"/>
                <a:ea typeface="Cambria" panose="02040503050406030204" pitchFamily="18" charset="0"/>
              </a:rPr>
              <a:t>– </a:t>
            </a:r>
            <a:r>
              <a:rPr lang="ru-RU" b="1" dirty="0">
                <a:latin typeface="Cambria" panose="02040503050406030204" pitchFamily="18" charset="0"/>
                <a:ea typeface="Cambria" panose="02040503050406030204" pitchFamily="18" charset="0"/>
              </a:rPr>
              <a:t>SSD</a:t>
            </a:r>
            <a:r>
              <a:rPr lang="ru-RU" dirty="0">
                <a:latin typeface="Cambria" panose="02040503050406030204" pitchFamily="18" charset="0"/>
                <a:ea typeface="Cambria" panose="02040503050406030204" pitchFamily="18" charset="0"/>
              </a:rPr>
              <a:t> (</a:t>
            </a:r>
            <a:r>
              <a:rPr lang="ru-RU" dirty="0" err="1">
                <a:latin typeface="Cambria" panose="02040503050406030204" pitchFamily="18" charset="0"/>
                <a:ea typeface="Cambria" panose="02040503050406030204" pitchFamily="18" charset="0"/>
              </a:rPr>
              <a:t>Solid</a:t>
            </a:r>
            <a:r>
              <a:rPr lang="ru-RU" dirty="0">
                <a:latin typeface="Cambria" panose="02040503050406030204" pitchFamily="18" charset="0"/>
                <a:ea typeface="Cambria" panose="02040503050406030204" pitchFamily="18" charset="0"/>
              </a:rPr>
              <a:t> State </a:t>
            </a:r>
            <a:r>
              <a:rPr lang="ru-RU" dirty="0" err="1">
                <a:latin typeface="Cambria" panose="02040503050406030204" pitchFamily="18" charset="0"/>
                <a:ea typeface="Cambria" panose="02040503050406030204" pitchFamily="18" charset="0"/>
              </a:rPr>
              <a:t>Disks</a:t>
            </a:r>
            <a:r>
              <a:rPr lang="ru-RU" dirty="0">
                <a:latin typeface="Cambria" panose="02040503050406030204" pitchFamily="18" charset="0"/>
                <a:ea typeface="Cambria" panose="02040503050406030204" pitchFamily="18" charset="0"/>
              </a:rPr>
              <a:t>)</a:t>
            </a:r>
          </a:p>
          <a:p>
            <a:pPr marL="0" indent="0">
              <a:buNone/>
            </a:pPr>
            <a:r>
              <a:rPr lang="ru-RU" dirty="0">
                <a:latin typeface="Cambria" panose="02040503050406030204" pitchFamily="18" charset="0"/>
                <a:ea typeface="Cambria" panose="02040503050406030204" pitchFamily="18" charset="0"/>
              </a:rPr>
              <a:t>У них нет движущихся частей, дисковых пластин, а данные хранятся во </a:t>
            </a:r>
            <a:r>
              <a:rPr lang="ru-RU" dirty="0" err="1">
                <a:latin typeface="Cambria" panose="02040503050406030204" pitchFamily="18" charset="0"/>
                <a:ea typeface="Cambria" panose="02040503050406030204" pitchFamily="18" charset="0"/>
              </a:rPr>
              <a:t>флеш</a:t>
            </a:r>
            <a:r>
              <a:rPr lang="ru-RU" dirty="0">
                <a:latin typeface="Cambria" panose="02040503050406030204" pitchFamily="18" charset="0"/>
                <a:ea typeface="Cambria" panose="02040503050406030204" pitchFamily="18" charset="0"/>
              </a:rPr>
              <a:t>-памяти. Они напоминают диски только тем, что содержат большой объем данных, который при отключении питания не теряется</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Память</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2" name="Рисунок 4">
            <a:extLst>
              <a:ext uri="{FF2B5EF4-FFF2-40B4-BE49-F238E27FC236}">
                <a16:creationId xmlns:a16="http://schemas.microsoft.com/office/drawing/2014/main" id="{7BBAA5A4-8B60-EBB6-CE79-D436072CA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236" y="4188609"/>
            <a:ext cx="3988216" cy="2415521"/>
          </a:xfrm>
          <a:prstGeom prst="rect">
            <a:avLst/>
          </a:prstGeom>
        </p:spPr>
      </p:pic>
    </p:spTree>
    <p:extLst>
      <p:ext uri="{BB962C8B-B14F-4D97-AF65-F5344CB8AC3E}">
        <p14:creationId xmlns:p14="http://schemas.microsoft.com/office/powerpoint/2010/main" val="1731361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92500" lnSpcReduction="10000"/>
          </a:bodyPr>
          <a:lstStyle/>
          <a:p>
            <a:pPr marL="0" indent="0">
              <a:buNone/>
            </a:pPr>
            <a:r>
              <a:rPr lang="ru-RU" dirty="0">
                <a:latin typeface="Cambria" panose="02040503050406030204" pitchFamily="18" charset="0"/>
                <a:ea typeface="Cambria" panose="02040503050406030204" pitchFamily="18" charset="0"/>
              </a:rPr>
              <a:t>Многие компьютеры поддерживают схему, которая называется </a:t>
            </a:r>
            <a:r>
              <a:rPr lang="ru-RU" b="1" dirty="0">
                <a:latin typeface="Cambria" panose="02040503050406030204" pitchFamily="18" charset="0"/>
                <a:ea typeface="Cambria" panose="02040503050406030204" pitchFamily="18" charset="0"/>
              </a:rPr>
              <a:t>виртуальной памятью</a:t>
            </a:r>
            <a:r>
              <a:rPr lang="ru-RU" dirty="0">
                <a:latin typeface="Cambria" panose="02040503050406030204" pitchFamily="18" charset="0"/>
                <a:ea typeface="Cambria" panose="02040503050406030204" pitchFamily="18" charset="0"/>
              </a:rPr>
              <a:t>. Ее мы довольно основательно рассмотрим в будущих лекциях. Она дает возможность запускать программы, превышающие по объему физическую память компьютера, за счет помещения их на диск и использования оперативной памяти как некой разновидности кэша для наиболее интенсивно исполняемых частей</a:t>
            </a:r>
          </a:p>
          <a:p>
            <a:pPr marL="0" indent="0">
              <a:buNone/>
            </a:pPr>
            <a:r>
              <a:rPr lang="ru-RU" dirty="0">
                <a:latin typeface="Cambria" panose="02040503050406030204" pitchFamily="18" charset="0"/>
                <a:ea typeface="Cambria" panose="02040503050406030204" pitchFamily="18" charset="0"/>
              </a:rPr>
              <a:t>Эта схема требует прозрачного для программы преобразования адресов памяти, чтобы конвертировать адрес, сгенерированный программой, в физический адрес, по которому слово размещено в ОЗУ</a:t>
            </a:r>
          </a:p>
          <a:p>
            <a:pPr marL="0" indent="0">
              <a:buNone/>
            </a:pPr>
            <a:r>
              <a:rPr lang="ru-RU" dirty="0">
                <a:latin typeface="Cambria" panose="02040503050406030204" pitchFamily="18" charset="0"/>
                <a:ea typeface="Cambria" panose="02040503050406030204" pitchFamily="18" charset="0"/>
              </a:rPr>
              <a:t>Такое отображение адресов осуществляется частью центрального процессора, называется </a:t>
            </a:r>
            <a:r>
              <a:rPr lang="ru-RU" b="1" dirty="0">
                <a:latin typeface="Cambria" panose="02040503050406030204" pitchFamily="18" charset="0"/>
                <a:ea typeface="Cambria" panose="02040503050406030204" pitchFamily="18" charset="0"/>
              </a:rPr>
              <a:t>блоком управления памятью </a:t>
            </a:r>
            <a:r>
              <a:rPr lang="ru-RU" dirty="0">
                <a:latin typeface="Cambria" panose="02040503050406030204" pitchFamily="18" charset="0"/>
                <a:ea typeface="Cambria" panose="02040503050406030204" pitchFamily="18" charset="0"/>
              </a:rPr>
              <a:t>(Memory Management Unit (MMU)), или диспетчером памяти</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Память</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034806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Использование </a:t>
            </a:r>
            <a:r>
              <a:rPr lang="ru-RU" b="1" dirty="0">
                <a:latin typeface="Cambria" panose="02040503050406030204" pitchFamily="18" charset="0"/>
                <a:ea typeface="Cambria" panose="02040503050406030204" pitchFamily="18" charset="0"/>
              </a:rPr>
              <a:t>кэширования</a:t>
            </a:r>
            <a:r>
              <a:rPr lang="ru-RU" dirty="0">
                <a:latin typeface="Cambria" panose="02040503050406030204" pitchFamily="18" charset="0"/>
                <a:ea typeface="Cambria" panose="02040503050406030204" pitchFamily="18" charset="0"/>
              </a:rPr>
              <a:t> и </a:t>
            </a:r>
            <a:r>
              <a:rPr lang="ru-RU" b="1" dirty="0">
                <a:latin typeface="Cambria" panose="02040503050406030204" pitchFamily="18" charset="0"/>
                <a:ea typeface="Cambria" panose="02040503050406030204" pitchFamily="18" charset="0"/>
              </a:rPr>
              <a:t>MMU</a:t>
            </a:r>
            <a:r>
              <a:rPr lang="ru-RU" dirty="0">
                <a:latin typeface="Cambria" panose="02040503050406030204" pitchFamily="18" charset="0"/>
                <a:ea typeface="Cambria" panose="02040503050406030204" pitchFamily="18" charset="0"/>
              </a:rPr>
              <a:t> может оказать существенное влияние на производительность. При работе в мультипрограммном режиме, когда осуществляется переключение с одной программы на другую, иногда называемое </a:t>
            </a:r>
            <a:r>
              <a:rPr lang="ru-RU" b="1" dirty="0">
                <a:latin typeface="Cambria" panose="02040503050406030204" pitchFamily="18" charset="0"/>
                <a:ea typeface="Cambria" panose="02040503050406030204" pitchFamily="18" charset="0"/>
              </a:rPr>
              <a:t>переключением контекста </a:t>
            </a:r>
            <a:r>
              <a:rPr lang="ru-RU" dirty="0">
                <a:latin typeface="Cambria" panose="02040503050406030204" pitchFamily="18" charset="0"/>
                <a:ea typeface="Cambria" panose="02040503050406030204" pitchFamily="18" charset="0"/>
              </a:rPr>
              <a:t>(</a:t>
            </a:r>
            <a:r>
              <a:rPr lang="ru-RU" dirty="0" err="1">
                <a:latin typeface="Cambria" panose="02040503050406030204" pitchFamily="18" charset="0"/>
                <a:ea typeface="Cambria" panose="02040503050406030204" pitchFamily="18" charset="0"/>
              </a:rPr>
              <a:t>context</a:t>
            </a:r>
            <a:r>
              <a:rPr lang="ru-RU" dirty="0">
                <a:latin typeface="Cambria" panose="02040503050406030204" pitchFamily="18" charset="0"/>
                <a:ea typeface="Cambria" panose="02040503050406030204" pitchFamily="18" charset="0"/>
              </a:rPr>
              <a:t> </a:t>
            </a:r>
            <a:r>
              <a:rPr lang="ru-RU" dirty="0" err="1">
                <a:latin typeface="Cambria" panose="02040503050406030204" pitchFamily="18" charset="0"/>
                <a:ea typeface="Cambria" panose="02040503050406030204" pitchFamily="18" charset="0"/>
              </a:rPr>
              <a:t>switch</a:t>
            </a:r>
            <a:r>
              <a:rPr lang="ru-RU" dirty="0">
                <a:latin typeface="Cambria" panose="02040503050406030204" pitchFamily="18" charset="0"/>
                <a:ea typeface="Cambria" panose="02040503050406030204" pitchFamily="18" charset="0"/>
              </a:rPr>
              <a:t>), может потребоваться сброс всех измененных блоков из кэш-памяти и изменение регистров отображения в MMU</a:t>
            </a:r>
          </a:p>
          <a:p>
            <a:pPr marL="0" indent="0">
              <a:buNone/>
            </a:pPr>
            <a:r>
              <a:rPr lang="ru-RU" dirty="0">
                <a:latin typeface="Cambria" panose="02040503050406030204" pitchFamily="18" charset="0"/>
                <a:ea typeface="Cambria" panose="02040503050406030204" pitchFamily="18" charset="0"/>
              </a:rPr>
              <a:t>Обе эти операции обходятся слишком дорого, и программисты всеми силами стараются их избежать</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Память</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790886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Центральный процессор и память не единственные ресурсы, которыми должна управлять операционная система. С ней также активно взаимодействуют и </a:t>
            </a:r>
            <a:r>
              <a:rPr lang="ru-RU" b="1" dirty="0">
                <a:latin typeface="Cambria" panose="02040503050406030204" pitchFamily="18" charset="0"/>
                <a:ea typeface="Cambria" panose="02040503050406030204" pitchFamily="18" charset="0"/>
              </a:rPr>
              <a:t>устройства ввода-вывода </a:t>
            </a:r>
            <a:r>
              <a:rPr lang="ru-RU" dirty="0">
                <a:latin typeface="Cambria" panose="02040503050406030204" pitchFamily="18" charset="0"/>
                <a:ea typeface="Cambria" panose="02040503050406030204" pitchFamily="18" charset="0"/>
              </a:rPr>
              <a:t>информации</a:t>
            </a:r>
          </a:p>
          <a:p>
            <a:pPr marL="0" indent="0">
              <a:buNone/>
            </a:pPr>
            <a:r>
              <a:rPr lang="ru-RU" dirty="0">
                <a:latin typeface="Cambria" panose="02040503050406030204" pitchFamily="18" charset="0"/>
                <a:ea typeface="Cambria" panose="02040503050406030204" pitchFamily="18" charset="0"/>
              </a:rPr>
              <a:t>Устройства ввода-вывода обычно состоят из двух компонентов: </a:t>
            </a:r>
            <a:r>
              <a:rPr lang="ru-RU" b="1" dirty="0">
                <a:latin typeface="Cambria" panose="02040503050406030204" pitchFamily="18" charset="0"/>
                <a:ea typeface="Cambria" panose="02040503050406030204" pitchFamily="18" charset="0"/>
              </a:rPr>
              <a:t>самого устройства </a:t>
            </a:r>
            <a:r>
              <a:rPr lang="ru-RU" dirty="0">
                <a:latin typeface="Cambria" panose="02040503050406030204" pitchFamily="18" charset="0"/>
                <a:ea typeface="Cambria" panose="02040503050406030204" pitchFamily="18" charset="0"/>
              </a:rPr>
              <a:t>и </a:t>
            </a:r>
            <a:r>
              <a:rPr lang="ru-RU" b="1" dirty="0">
                <a:latin typeface="Cambria" panose="02040503050406030204" pitchFamily="18" charset="0"/>
                <a:ea typeface="Cambria" panose="02040503050406030204" pitchFamily="18" charset="0"/>
              </a:rPr>
              <a:t>его контроллера</a:t>
            </a:r>
            <a:r>
              <a:rPr lang="ru-RU" dirty="0">
                <a:latin typeface="Cambria" panose="02040503050406030204" pitchFamily="18" charset="0"/>
                <a:ea typeface="Cambria" panose="02040503050406030204" pitchFamily="18" charset="0"/>
              </a:rPr>
              <a:t>. </a:t>
            </a:r>
          </a:p>
          <a:p>
            <a:pPr marL="0" indent="0">
              <a:buNone/>
            </a:pPr>
            <a:r>
              <a:rPr lang="ru-RU" dirty="0">
                <a:latin typeface="Cambria" panose="02040503050406030204" pitchFamily="18" charset="0"/>
                <a:ea typeface="Cambria" panose="02040503050406030204" pitchFamily="18" charset="0"/>
              </a:rPr>
              <a:t>Контроллер представляет собой микросхему или набор микросхем, которые управляют устройством на физическом уровне. Он принимает от операционной системы команды, например считать данные с помощью устройства, а затем их выполняет</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813207710"/>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Устройства ввода-вывода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887530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Довольно часто непосредственное управление устройством очень сложно и требует высокого уровня детализации, поэтому задачей контроллера является предоставление операционной системе простого (но не упрощенного) интерфейса</a:t>
            </a:r>
          </a:p>
          <a:p>
            <a:pPr marL="0" indent="0">
              <a:buNone/>
            </a:pPr>
            <a:r>
              <a:rPr lang="ru-RU" i="1" dirty="0">
                <a:latin typeface="Cambria" panose="02040503050406030204" pitchFamily="18" charset="0"/>
                <a:ea typeface="Cambria" panose="02040503050406030204" pitchFamily="18" charset="0"/>
              </a:rPr>
              <a:t>Например, контроллер диска может получить команду прочитать сектор 11 206 с диска 2. Получив команду, контроллер должен преобразовать этот простой порядковый номер сектора в номер цилиндра, сектора и головки</a:t>
            </a:r>
          </a:p>
          <a:p>
            <a:pPr marL="0" indent="0">
              <a:buNone/>
            </a:pPr>
            <a:r>
              <a:rPr lang="ru-RU" i="1" dirty="0">
                <a:latin typeface="Cambria" panose="02040503050406030204" pitchFamily="18" charset="0"/>
                <a:ea typeface="Cambria" panose="02040503050406030204" pitchFamily="18" charset="0"/>
              </a:rPr>
              <a:t>Операция преобразования может быть затруднена тем, что внешние цилиндры имеют больше секторов, чем внутренние, а номера «плохих» секторов отображаются на другие секторы</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Устройства ввода-вывода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501496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i="1" dirty="0">
                <a:latin typeface="Cambria" panose="02040503050406030204" pitchFamily="18" charset="0"/>
                <a:ea typeface="Cambria" panose="02040503050406030204" pitchFamily="18" charset="0"/>
              </a:rPr>
              <a:t>Затем контроллер должен определить, над каким цилиндром сейчас находится привод головок, и выдать команду, чтобы он переместился вперед или назад на требуемое количество цилиндров</a:t>
            </a:r>
          </a:p>
          <a:p>
            <a:pPr marL="0" indent="0">
              <a:buNone/>
            </a:pPr>
            <a:r>
              <a:rPr lang="ru-RU" i="1" dirty="0">
                <a:latin typeface="Cambria" panose="02040503050406030204" pitchFamily="18" charset="0"/>
                <a:ea typeface="Cambria" panose="02040503050406030204" pitchFamily="18" charset="0"/>
              </a:rPr>
              <a:t>Далее необходимо дождаться, пока нужный сектор не попадет под головку, а затем приступить к чтению и сохранению битов по мере их поступления из привода, удаляя заголовки и подсчитывая контрольную сумму. В завершение он должен собрать поступившие биты в слова и сохранить их в памяти </a:t>
            </a:r>
          </a:p>
          <a:p>
            <a:pPr marL="0" indent="0">
              <a:buNone/>
            </a:pPr>
            <a:r>
              <a:rPr lang="ru-RU" dirty="0">
                <a:latin typeface="Cambria" panose="02040503050406030204" pitchFamily="18" charset="0"/>
                <a:ea typeface="Cambria" panose="02040503050406030204" pitchFamily="18" charset="0"/>
              </a:rPr>
              <a:t>Для осуществления всей этой работы контроллеры часто содержат маленькие встроенные компьютеры, запрограммированные на выполнение подобных задач</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Устройства ввода-вывода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3630390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Другим компонентом является само устройство. Устройства имеют довольно простые интерфейсы, поскольку они, во-первых, обладают весьма скромными возможностями, а во-вторых, должны отвечать общим стандартам</a:t>
            </a:r>
          </a:p>
          <a:p>
            <a:pPr marL="0" indent="0">
              <a:buNone/>
            </a:pPr>
            <a:r>
              <a:rPr lang="ru-RU" i="1" dirty="0">
                <a:latin typeface="Cambria" panose="02040503050406030204" pitchFamily="18" charset="0"/>
                <a:ea typeface="Cambria" panose="02040503050406030204" pitchFamily="18" charset="0"/>
              </a:rPr>
              <a:t>Соблюдение последнего условия необходимо для того, чтобы, к примеру, любой контроллер SATA-диска смог работать с любым SATA-диском</a:t>
            </a:r>
          </a:p>
          <a:p>
            <a:pPr marL="0" indent="0">
              <a:buNone/>
            </a:pPr>
            <a:r>
              <a:rPr lang="ru-RU" dirty="0">
                <a:latin typeface="Cambria" panose="02040503050406030204" pitchFamily="18" charset="0"/>
                <a:ea typeface="Cambria" panose="02040503050406030204" pitchFamily="18" charset="0"/>
              </a:rPr>
              <a:t>Поскольку интерфейс устройства скрыт его контроллером, все операционные системы видят только </a:t>
            </a:r>
            <a:r>
              <a:rPr lang="ru-RU" b="1" dirty="0">
                <a:latin typeface="Cambria" panose="02040503050406030204" pitchFamily="18" charset="0"/>
                <a:ea typeface="Cambria" panose="02040503050406030204" pitchFamily="18" charset="0"/>
              </a:rPr>
              <a:t>интерфейс контроллера</a:t>
            </a:r>
            <a:r>
              <a:rPr lang="ru-RU" dirty="0">
                <a:latin typeface="Cambria" panose="02040503050406030204" pitchFamily="18" charset="0"/>
                <a:ea typeface="Cambria" panose="02040503050406030204" pitchFamily="18" charset="0"/>
              </a:rPr>
              <a:t>, который может существенно отличаться от </a:t>
            </a:r>
            <a:r>
              <a:rPr lang="ru-RU" b="1" dirty="0">
                <a:latin typeface="Cambria" panose="02040503050406030204" pitchFamily="18" charset="0"/>
                <a:ea typeface="Cambria" panose="02040503050406030204" pitchFamily="18" charset="0"/>
              </a:rPr>
              <a:t>интерфейса самого устройства</a:t>
            </a:r>
            <a:endParaRPr lang="ru-RU"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Устройства ввода-вывода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3871178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lnSpcReduction="10000"/>
          </a:bodyPr>
          <a:lstStyle/>
          <a:p>
            <a:pPr marL="0" indent="0">
              <a:buNone/>
            </a:pPr>
            <a:r>
              <a:rPr lang="ru-RU" dirty="0">
                <a:latin typeface="Cambria" panose="02040503050406030204" pitchFamily="18" charset="0"/>
                <a:ea typeface="Cambria" panose="02040503050406030204" pitchFamily="18" charset="0"/>
              </a:rPr>
              <a:t>Так как все типы контроллеров отличаются друг от друга, для управления ими требуется различное программное обеспечение. </a:t>
            </a:r>
          </a:p>
          <a:p>
            <a:pPr marL="0" indent="0">
              <a:buNone/>
            </a:pPr>
            <a:r>
              <a:rPr lang="ru-RU" dirty="0">
                <a:latin typeface="Cambria" panose="02040503050406030204" pitchFamily="18" charset="0"/>
                <a:ea typeface="Cambria" panose="02040503050406030204" pitchFamily="18" charset="0"/>
              </a:rPr>
              <a:t>Программа, предназначенная для общения с контроллером, выдачи ему команды и получения поступающих от него ответов, называется </a:t>
            </a:r>
            <a:r>
              <a:rPr lang="ru-RU" b="1" dirty="0">
                <a:latin typeface="Cambria" panose="02040503050406030204" pitchFamily="18" charset="0"/>
                <a:ea typeface="Cambria" panose="02040503050406030204" pitchFamily="18" charset="0"/>
              </a:rPr>
              <a:t>драйвером устройства</a:t>
            </a:r>
          </a:p>
          <a:p>
            <a:pPr marL="0" indent="0">
              <a:buNone/>
            </a:pPr>
            <a:r>
              <a:rPr lang="ru-RU" dirty="0">
                <a:latin typeface="Cambria" panose="02040503050406030204" pitchFamily="18" charset="0"/>
                <a:ea typeface="Cambria" panose="02040503050406030204" pitchFamily="18" charset="0"/>
              </a:rPr>
              <a:t>Каждый производитель контроллеров должен поставлять вместе с ними драйверы для каждой поддерживаемой операционной системы</a:t>
            </a:r>
          </a:p>
          <a:p>
            <a:pPr marL="0" indent="0">
              <a:buNone/>
            </a:pPr>
            <a:r>
              <a:rPr lang="ru-RU" dirty="0">
                <a:latin typeface="Cambria" panose="02040503050406030204" pitchFamily="18" charset="0"/>
                <a:ea typeface="Cambria" panose="02040503050406030204" pitchFamily="18" charset="0"/>
              </a:rPr>
              <a:t>Для использования драйвер нужно поместить в операционную систему, предоставив ему тем самым возможность работать в режиме ядра (не всегда)</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Устройства ввода-вывода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463517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lnSpcReduction="10000"/>
          </a:bodyPr>
          <a:lstStyle/>
          <a:p>
            <a:pPr marL="0" indent="0">
              <a:buNone/>
            </a:pPr>
            <a:r>
              <a:rPr lang="ru-RU" dirty="0">
                <a:latin typeface="Cambria" panose="02040503050406030204" pitchFamily="18" charset="0"/>
                <a:ea typeface="Cambria" panose="02040503050406030204" pitchFamily="18" charset="0"/>
              </a:rPr>
              <a:t>Существует три способа установки драйвера в ядро:</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Компоновка ядра ОС вместе с драйвером</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Указание необходимых драйверов в конфигурационных файлах с последующей перезагрузкой для их </a:t>
            </a:r>
            <a:r>
              <a:rPr lang="ru-RU" dirty="0" err="1">
                <a:latin typeface="Cambria" panose="02040503050406030204" pitchFamily="18" charset="0"/>
                <a:ea typeface="Cambria" panose="02040503050406030204" pitchFamily="18" charset="0"/>
              </a:rPr>
              <a:t>подгрузки</a:t>
            </a:r>
            <a:endParaRPr lang="ru-RU"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Динамическая загрузка драйверов (например, в технологии </a:t>
            </a:r>
            <a:r>
              <a:rPr lang="en-US" dirty="0">
                <a:latin typeface="Cambria" panose="02040503050406030204" pitchFamily="18" charset="0"/>
                <a:ea typeface="Cambria" panose="02040503050406030204" pitchFamily="18" charset="0"/>
              </a:rPr>
              <a:t>plug and play)</a:t>
            </a:r>
            <a:r>
              <a:rPr lang="ru-RU" dirty="0">
                <a:latin typeface="Cambria" panose="02040503050406030204" pitchFamily="18" charset="0"/>
                <a:ea typeface="Cambria" panose="02040503050406030204" pitchFamily="18" charset="0"/>
              </a:rPr>
              <a:t>, т.е. непосредственно в момент работы ОС</a:t>
            </a:r>
          </a:p>
          <a:p>
            <a:pPr marL="0" indent="0">
              <a:buNone/>
            </a:pPr>
            <a:r>
              <a:rPr lang="ru-RU" dirty="0">
                <a:latin typeface="Cambria" panose="02040503050406030204" pitchFamily="18" charset="0"/>
                <a:ea typeface="Cambria" panose="02040503050406030204" pitchFamily="18" charset="0"/>
              </a:rPr>
              <a:t>Ввод и вывод данных можно делать также тремя различными способами:</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Через системные вызовы</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Через механизм прерываний</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Через прямой доступ к памяти</a:t>
            </a:r>
          </a:p>
          <a:p>
            <a:pPr>
              <a:buFont typeface="Wingdings" panose="05000000000000000000" pitchFamily="2" charset="2"/>
              <a:buChar char="Ø"/>
            </a:pPr>
            <a:endParaRPr lang="ru-RU"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Устройства ввода-вывода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046299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92500" lnSpcReduction="10000"/>
          </a:bodyPr>
          <a:lstStyle/>
          <a:p>
            <a:pPr marL="0" indent="0">
              <a:buNone/>
            </a:pPr>
            <a:r>
              <a:rPr lang="ru-RU" dirty="0">
                <a:latin typeface="Cambria" panose="02040503050406030204" pitchFamily="18" charset="0"/>
                <a:ea typeface="Cambria" panose="02040503050406030204" pitchFamily="18" charset="0"/>
              </a:rPr>
              <a:t>В простейшем из них пользовательская программа производит </a:t>
            </a:r>
            <a:r>
              <a:rPr lang="ru-RU" b="1" dirty="0">
                <a:latin typeface="Cambria" panose="02040503050406030204" pitchFamily="18" charset="0"/>
                <a:ea typeface="Cambria" panose="02040503050406030204" pitchFamily="18" charset="0"/>
              </a:rPr>
              <a:t>системный вызов</a:t>
            </a:r>
            <a:r>
              <a:rPr lang="ru-RU" dirty="0">
                <a:latin typeface="Cambria" panose="02040503050406030204" pitchFamily="18" charset="0"/>
                <a:ea typeface="Cambria" panose="02040503050406030204" pitchFamily="18" charset="0"/>
              </a:rPr>
              <a:t>, который транслируется ядром в процедуру вызова соответствующего драйвера</a:t>
            </a:r>
          </a:p>
          <a:p>
            <a:pPr marL="0" indent="0">
              <a:buNone/>
            </a:pPr>
            <a:r>
              <a:rPr lang="ru-RU" dirty="0">
                <a:latin typeface="Cambria" panose="02040503050406030204" pitchFamily="18" charset="0"/>
                <a:ea typeface="Cambria" panose="02040503050406030204" pitchFamily="18" charset="0"/>
              </a:rPr>
              <a:t>После этого драйвер приступает к процессу ввода-вывода. В это время он выполняет очень короткий цикл, постоянно опрашивая устройство и отслеживая завершение операции (обычно занятость устройства определяется состоянием специального бита)</a:t>
            </a:r>
          </a:p>
          <a:p>
            <a:pPr marL="0" indent="0">
              <a:buNone/>
            </a:pPr>
            <a:r>
              <a:rPr lang="ru-RU" dirty="0">
                <a:latin typeface="Cambria" panose="02040503050406030204" pitchFamily="18" charset="0"/>
                <a:ea typeface="Cambria" panose="02040503050406030204" pitchFamily="18" charset="0"/>
              </a:rPr>
              <a:t>По завершении операции ввода-вывода драйвер помещает данные (если таковые имеются) туда, куда требуется, и возвращает управление. Затем операционная система возвращает управление вызывающей программе</a:t>
            </a:r>
          </a:p>
          <a:p>
            <a:pPr marL="0" indent="0">
              <a:buNone/>
            </a:pPr>
            <a:r>
              <a:rPr lang="ru-RU" dirty="0">
                <a:latin typeface="Cambria" panose="02040503050406030204" pitchFamily="18" charset="0"/>
                <a:ea typeface="Cambria" panose="02040503050406030204" pitchFamily="18" charset="0"/>
              </a:rPr>
              <a:t>Этот способ называется </a:t>
            </a:r>
            <a:r>
              <a:rPr lang="ru-RU" b="1" dirty="0">
                <a:latin typeface="Cambria" panose="02040503050406030204" pitchFamily="18" charset="0"/>
                <a:ea typeface="Cambria" panose="02040503050406030204" pitchFamily="18" charset="0"/>
              </a:rPr>
              <a:t>активным ожиданием </a:t>
            </a:r>
            <a:r>
              <a:rPr lang="ru-RU" dirty="0">
                <a:latin typeface="Cambria" panose="02040503050406030204" pitchFamily="18" charset="0"/>
                <a:ea typeface="Cambria" panose="02040503050406030204" pitchFamily="18" charset="0"/>
              </a:rPr>
              <a:t>или </a:t>
            </a:r>
            <a:r>
              <a:rPr lang="ru-RU" b="1" dirty="0">
                <a:latin typeface="Cambria" panose="02040503050406030204" pitchFamily="18" charset="0"/>
                <a:ea typeface="Cambria" panose="02040503050406030204" pitchFamily="18" charset="0"/>
              </a:rPr>
              <a:t>ожиданием готовности</a:t>
            </a:r>
            <a:r>
              <a:rPr lang="ru-RU" dirty="0">
                <a:latin typeface="Cambria" panose="02040503050406030204" pitchFamily="18" charset="0"/>
                <a:ea typeface="Cambria" panose="02040503050406030204" pitchFamily="18" charset="0"/>
              </a:rPr>
              <a:t>, а его недостаток заключается в том, что он загружает процессор опросом устройства об окончании работы</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Устройства ввода-вывода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325089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3529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Для начала стоит задуматься, а что же такое архитектура вычислительных машин (далее – ВС)? – Ну, тут всё довольно не сложно, </a:t>
            </a:r>
            <a:r>
              <a:rPr lang="ru-RU" b="1" dirty="0">
                <a:latin typeface="Cambria" panose="02040503050406030204" pitchFamily="18" charset="0"/>
                <a:ea typeface="Cambria" panose="02040503050406030204" pitchFamily="18" charset="0"/>
              </a:rPr>
              <a:t>архитектура ВС </a:t>
            </a:r>
            <a:r>
              <a:rPr lang="ru-RU" dirty="0">
                <a:latin typeface="Cambria" panose="02040503050406030204" pitchFamily="18" charset="0"/>
                <a:ea typeface="Cambria" panose="02040503050406030204" pitchFamily="18" charset="0"/>
              </a:rPr>
              <a:t>– это совокупность основных устройств электронно-вычислительной машины (далее – ЭВМ) и способов их взаимодействия, определяющая общее построение аппаратных и программных средств</a:t>
            </a:r>
          </a:p>
          <a:p>
            <a:pPr marL="0" indent="0">
              <a:buNone/>
            </a:pPr>
            <a:r>
              <a:rPr lang="ru-RU" dirty="0">
                <a:latin typeface="Cambria" panose="02040503050406030204" pitchFamily="18" charset="0"/>
                <a:ea typeface="Cambria" panose="02040503050406030204" pitchFamily="18" charset="0"/>
              </a:rPr>
              <a:t>А какие устройства составляют современную ЭВМ? </a:t>
            </a:r>
          </a:p>
          <a:p>
            <a:pPr marL="0" indent="0">
              <a:buNone/>
            </a:pPr>
            <a:r>
              <a:rPr lang="ru-RU" dirty="0">
                <a:latin typeface="Cambria" panose="02040503050406030204" pitchFamily="18" charset="0"/>
                <a:ea typeface="Cambria" panose="02040503050406030204" pitchFamily="18" charset="0"/>
              </a:rPr>
              <a:t>На этот вопрос нельзя ответить однозначно для всех случаев. Однако существует базовый набор устройств который является жизненно важными для работы любого из устройств</a:t>
            </a:r>
          </a:p>
          <a:p>
            <a:pPr marL="0" indent="0">
              <a:buNone/>
            </a:pPr>
            <a:r>
              <a:rPr lang="ru-RU" dirty="0">
                <a:latin typeface="Cambria" panose="02040503050406030204" pitchFamily="18" charset="0"/>
                <a:ea typeface="Cambria" panose="02040503050406030204" pitchFamily="18" charset="0"/>
              </a:rPr>
              <a:t>А какой он, давайте и узнаем!</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Архитектура вычислительных машин</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4271733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Второй способ заключается в том, что драйвер запускает устройство и просит его выдать </a:t>
            </a:r>
            <a:r>
              <a:rPr lang="ru-RU" b="1" dirty="0">
                <a:latin typeface="Cambria" panose="02040503050406030204" pitchFamily="18" charset="0"/>
                <a:ea typeface="Cambria" panose="02040503050406030204" pitchFamily="18" charset="0"/>
              </a:rPr>
              <a:t>прерывание</a:t>
            </a:r>
            <a:r>
              <a:rPr lang="ru-RU" dirty="0">
                <a:latin typeface="Cambria" panose="02040503050406030204" pitchFamily="18" charset="0"/>
                <a:ea typeface="Cambria" panose="02040503050406030204" pitchFamily="18" charset="0"/>
              </a:rPr>
              <a:t> по окончании выполнения команды (завершении ввода или вывода данных)</a:t>
            </a:r>
          </a:p>
          <a:p>
            <a:pPr marL="0" indent="0">
              <a:buNone/>
            </a:pPr>
            <a:r>
              <a:rPr lang="ru-RU" dirty="0">
                <a:latin typeface="Cambria" panose="02040503050406030204" pitchFamily="18" charset="0"/>
                <a:ea typeface="Cambria" panose="02040503050406030204" pitchFamily="18" charset="0"/>
              </a:rPr>
              <a:t>Сразу после этого драйвер возвращает управление. Затем операционная система блокирует вызывающую программу, если это необходимо, и переходит к выполнению других задач</a:t>
            </a:r>
          </a:p>
          <a:p>
            <a:pPr marL="0" indent="0">
              <a:buNone/>
            </a:pPr>
            <a:r>
              <a:rPr lang="ru-RU" dirty="0">
                <a:latin typeface="Cambria" panose="02040503050406030204" pitchFamily="18" charset="0"/>
                <a:ea typeface="Cambria" panose="02040503050406030204" pitchFamily="18" charset="0"/>
              </a:rPr>
              <a:t>Когда контроллер обнаруживает окончание передачи данных, он генерирует </a:t>
            </a:r>
            <a:r>
              <a:rPr lang="ru-RU" b="1" dirty="0">
                <a:latin typeface="Cambria" panose="02040503050406030204" pitchFamily="18" charset="0"/>
                <a:ea typeface="Cambria" panose="02040503050406030204" pitchFamily="18" charset="0"/>
              </a:rPr>
              <a:t>прерывание</a:t>
            </a:r>
            <a:r>
              <a:rPr lang="ru-RU" dirty="0">
                <a:latin typeface="Cambria" panose="02040503050406030204" pitchFamily="18" charset="0"/>
                <a:ea typeface="Cambria" panose="02040503050406030204" pitchFamily="18" charset="0"/>
              </a:rPr>
              <a:t>, чтобы просигнализировать о завершении операции</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Устройства ввода-вывода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868656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b="1" dirty="0">
                <a:latin typeface="Cambria" panose="02040503050406030204" pitchFamily="18" charset="0"/>
                <a:ea typeface="Cambria" panose="02040503050406030204" pitchFamily="18" charset="0"/>
              </a:rPr>
              <a:t>Прерывание</a:t>
            </a:r>
            <a:r>
              <a:rPr lang="ru-RU" dirty="0">
                <a:latin typeface="Cambria" panose="02040503050406030204" pitchFamily="18" charset="0"/>
                <a:ea typeface="Cambria" panose="02040503050406030204" pitchFamily="18" charset="0"/>
              </a:rPr>
              <a:t> – одна из базовых концепций вычислительной техники, которая заключается в том, что при наступлении какого-либо события происходит передача управления специальной процедуре, называемой </a:t>
            </a:r>
            <a:r>
              <a:rPr lang="ru-RU" b="1" dirty="0">
                <a:latin typeface="Cambria" panose="02040503050406030204" pitchFamily="18" charset="0"/>
                <a:ea typeface="Cambria" panose="02040503050406030204" pitchFamily="18" charset="0"/>
              </a:rPr>
              <a:t>обработчиком прерываний </a:t>
            </a:r>
            <a:r>
              <a:rPr lang="ru-RU" dirty="0">
                <a:latin typeface="Cambria" panose="02040503050406030204" pitchFamily="18" charset="0"/>
                <a:ea typeface="Cambria" panose="02040503050406030204" pitchFamily="18" charset="0"/>
              </a:rPr>
              <a:t>(ISR, </a:t>
            </a:r>
            <a:r>
              <a:rPr lang="ru-RU" dirty="0" err="1">
                <a:latin typeface="Cambria" panose="02040503050406030204" pitchFamily="18" charset="0"/>
                <a:ea typeface="Cambria" panose="02040503050406030204" pitchFamily="18" charset="0"/>
              </a:rPr>
              <a:t>Interrupt</a:t>
            </a:r>
            <a:r>
              <a:rPr lang="ru-RU" dirty="0">
                <a:latin typeface="Cambria" panose="02040503050406030204" pitchFamily="18" charset="0"/>
                <a:ea typeface="Cambria" panose="02040503050406030204" pitchFamily="18" charset="0"/>
              </a:rPr>
              <a:t> Service </a:t>
            </a:r>
            <a:r>
              <a:rPr lang="ru-RU" dirty="0" err="1">
                <a:latin typeface="Cambria" panose="02040503050406030204" pitchFamily="18" charset="0"/>
                <a:ea typeface="Cambria" panose="02040503050406030204" pitchFamily="18" charset="0"/>
              </a:rPr>
              <a:t>Routine</a:t>
            </a:r>
            <a:r>
              <a:rPr lang="ru-RU" dirty="0">
                <a:latin typeface="Cambria" panose="02040503050406030204" pitchFamily="18" charset="0"/>
                <a:ea typeface="Cambria" panose="02040503050406030204" pitchFamily="18" charset="0"/>
              </a:rPr>
              <a:t>)</a:t>
            </a:r>
          </a:p>
          <a:p>
            <a:pPr marL="0" indent="0">
              <a:buNone/>
            </a:pPr>
            <a:r>
              <a:rPr lang="ru-RU" dirty="0">
                <a:latin typeface="Cambria" panose="02040503050406030204" pitchFamily="18" charset="0"/>
                <a:ea typeface="Cambria" panose="02040503050406030204" pitchFamily="18" charset="0"/>
              </a:rPr>
              <a:t>В отличие от условных и безусловных переходов, прерывание может быть вызвано в любом месте программы, в том числе если выполнение программы приостановлено, и обусловлено обычно внешними по отношению к программе событиями. После выполнения необходимых действий, обработчик прерываний, как правило, возвращает управление прерванной программе</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55427374"/>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Система прерываний</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573460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E885C8-8DBD-FECF-BB41-F5FF8E9E8C7D}"/>
              </a:ext>
            </a:extLst>
          </p:cNvPr>
          <p:cNvPicPr>
            <a:picLocks noChangeAspect="1"/>
          </p:cNvPicPr>
          <p:nvPr/>
        </p:nvPicPr>
        <p:blipFill>
          <a:blip r:embed="rId2"/>
          <a:stretch>
            <a:fillRect/>
          </a:stretch>
        </p:blipFill>
        <p:spPr>
          <a:xfrm>
            <a:off x="6457268" y="3568291"/>
            <a:ext cx="4896533" cy="2924583"/>
          </a:xfrm>
          <a:prstGeom prst="rect">
            <a:avLst/>
          </a:prstGeom>
        </p:spPr>
      </p:pic>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2999199414"/>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Система прерываний</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Прерывания играют очень важную роль в работе операционной системы, поэтому рассмотрим их более подробно</a:t>
            </a:r>
          </a:p>
          <a:p>
            <a:pPr marL="0" indent="0">
              <a:buNone/>
            </a:pPr>
            <a:r>
              <a:rPr lang="ru-RU" dirty="0">
                <a:latin typeface="Cambria" panose="02040503050406030204" pitchFamily="18" charset="0"/>
                <a:ea typeface="Cambria" panose="02040503050406030204" pitchFamily="18" charset="0"/>
              </a:rPr>
              <a:t>На первом этапе (1) драйвер передает команду</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контроллеру, записывая информацию в его</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регистры. Затем контроллер запускает само</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устройство</a:t>
            </a:r>
          </a:p>
        </p:txBody>
      </p:sp>
    </p:spTree>
    <p:extLst>
      <p:ext uri="{BB962C8B-B14F-4D97-AF65-F5344CB8AC3E}">
        <p14:creationId xmlns:p14="http://schemas.microsoft.com/office/powerpoint/2010/main" val="787056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E885C8-8DBD-FECF-BB41-F5FF8E9E8C7D}"/>
              </a:ext>
            </a:extLst>
          </p:cNvPr>
          <p:cNvPicPr>
            <a:picLocks noChangeAspect="1"/>
          </p:cNvPicPr>
          <p:nvPr/>
        </p:nvPicPr>
        <p:blipFill>
          <a:blip r:embed="rId2"/>
          <a:stretch>
            <a:fillRect/>
          </a:stretch>
        </p:blipFill>
        <p:spPr>
          <a:xfrm>
            <a:off x="6457268" y="3568291"/>
            <a:ext cx="4896533" cy="2924583"/>
          </a:xfrm>
          <a:prstGeom prst="rect">
            <a:avLst/>
          </a:prstGeom>
        </p:spPr>
      </p:pic>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2433276640"/>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Система прерываний</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На втором этапе (2), когда контроллер завершает чтение или запись заданного ему количества байтов, он выставляет сигнал для микросхемы контроллера прерываний,</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используя для этого определенные линии шины</a:t>
            </a:r>
          </a:p>
          <a:p>
            <a:pPr marL="0" indent="0">
              <a:buNone/>
            </a:pPr>
            <a:r>
              <a:rPr lang="ru-RU" dirty="0">
                <a:latin typeface="Cambria" panose="02040503050406030204" pitchFamily="18" charset="0"/>
                <a:ea typeface="Cambria" panose="02040503050406030204" pitchFamily="18" charset="0"/>
              </a:rPr>
              <a:t>На третьем этапе (3), если контроллер прерываний готов принять прерывание, он выставляет сигнал</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на контакте микросхемы центрального процессора,</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информируя его о завершении</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операции</a:t>
            </a:r>
          </a:p>
        </p:txBody>
      </p:sp>
    </p:spTree>
    <p:extLst>
      <p:ext uri="{BB962C8B-B14F-4D97-AF65-F5344CB8AC3E}">
        <p14:creationId xmlns:p14="http://schemas.microsoft.com/office/powerpoint/2010/main" val="2035355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E885C8-8DBD-FECF-BB41-F5FF8E9E8C7D}"/>
              </a:ext>
            </a:extLst>
          </p:cNvPr>
          <p:cNvPicPr>
            <a:picLocks noChangeAspect="1"/>
          </p:cNvPicPr>
          <p:nvPr/>
        </p:nvPicPr>
        <p:blipFill>
          <a:blip r:embed="rId2"/>
          <a:stretch>
            <a:fillRect/>
          </a:stretch>
        </p:blipFill>
        <p:spPr>
          <a:xfrm>
            <a:off x="6457268" y="3568291"/>
            <a:ext cx="4896533" cy="2924583"/>
          </a:xfrm>
          <a:prstGeom prst="rect">
            <a:avLst/>
          </a:prstGeom>
        </p:spPr>
      </p:pic>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1251410298"/>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Система прерываний</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На четвертом этапе (4) контроллер прерываний выставляет номер устройства на шину, чтобы процессор мог его считать и узнать, какое устройство только что завершило работу (поскольку одновременно могут работать сразу несколько устройств)</a:t>
            </a:r>
          </a:p>
          <a:p>
            <a:pPr marL="0" indent="0">
              <a:buNone/>
            </a:pPr>
            <a:r>
              <a:rPr lang="ru-RU" dirty="0">
                <a:latin typeface="Cambria" panose="02040503050406030204" pitchFamily="18" charset="0"/>
                <a:ea typeface="Cambria" panose="02040503050406030204" pitchFamily="18" charset="0"/>
              </a:rPr>
              <a:t>Дальше происходит обработка прерывания</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непосредственно процессором</a:t>
            </a:r>
          </a:p>
          <a:p>
            <a:pPr marL="0" indent="0">
              <a:buNone/>
            </a:pPr>
            <a:r>
              <a:rPr lang="ru-RU" dirty="0">
                <a:latin typeface="Cambria" panose="02040503050406030204" pitchFamily="18" charset="0"/>
                <a:ea typeface="Cambria" panose="02040503050406030204" pitchFamily="18" charset="0"/>
              </a:rPr>
              <a:t>Более наглядную версию данного</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алгоритма смотрите в конце </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лекции</a:t>
            </a:r>
          </a:p>
        </p:txBody>
      </p:sp>
    </p:spTree>
    <p:extLst>
      <p:ext uri="{BB962C8B-B14F-4D97-AF65-F5344CB8AC3E}">
        <p14:creationId xmlns:p14="http://schemas.microsoft.com/office/powerpoint/2010/main" val="1619218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695613-0273-C847-CDF2-C324322C4FDF}"/>
              </a:ext>
            </a:extLst>
          </p:cNvPr>
          <p:cNvPicPr>
            <a:picLocks noChangeAspect="1"/>
          </p:cNvPicPr>
          <p:nvPr/>
        </p:nvPicPr>
        <p:blipFill>
          <a:blip r:embed="rId2"/>
          <a:stretch>
            <a:fillRect/>
          </a:stretch>
        </p:blipFill>
        <p:spPr>
          <a:xfrm>
            <a:off x="7577913" y="994353"/>
            <a:ext cx="4510164" cy="5618594"/>
          </a:xfrm>
          <a:prstGeom prst="rect">
            <a:avLst/>
          </a:prstGeom>
        </p:spPr>
      </p:pic>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451843815"/>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Система прерываний</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Если кратко, то обработка происходит так:</a:t>
            </a:r>
          </a:p>
          <a:p>
            <a:pPr marL="0" indent="0">
              <a:buNone/>
            </a:pPr>
            <a:r>
              <a:rPr lang="ru-RU" dirty="0">
                <a:latin typeface="Cambria" panose="02040503050406030204" pitchFamily="18" charset="0"/>
                <a:ea typeface="Cambria" panose="02040503050406030204" pitchFamily="18" charset="0"/>
              </a:rPr>
              <a:t>1. Сохранение информации о текущей</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выполняемой программе в стеке и переход</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в режим ядра</a:t>
            </a:r>
          </a:p>
          <a:p>
            <a:pPr marL="0" indent="0">
              <a:buNone/>
            </a:pPr>
            <a:r>
              <a:rPr lang="ru-RU" dirty="0">
                <a:latin typeface="Cambria" panose="02040503050406030204" pitchFamily="18" charset="0"/>
                <a:ea typeface="Cambria" panose="02040503050406030204" pitchFamily="18" charset="0"/>
              </a:rPr>
              <a:t>2. Поиск и выполнение обработчика</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прерываний</a:t>
            </a:r>
          </a:p>
          <a:p>
            <a:pPr marL="0" indent="0">
              <a:buNone/>
            </a:pPr>
            <a:r>
              <a:rPr lang="ru-RU" dirty="0">
                <a:latin typeface="Cambria" panose="02040503050406030204" pitchFamily="18" charset="0"/>
                <a:ea typeface="Cambria" panose="02040503050406030204" pitchFamily="18" charset="0"/>
              </a:rPr>
              <a:t>3. Возвращение управления ранее</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работавшей пользовательской программе</a:t>
            </a:r>
          </a:p>
          <a:p>
            <a:pPr marL="0" indent="0">
              <a:buNone/>
            </a:pPr>
            <a:r>
              <a:rPr lang="ru-RU" dirty="0">
                <a:latin typeface="Cambria" panose="02040503050406030204" pitchFamily="18" charset="0"/>
                <a:ea typeface="Cambria" panose="02040503050406030204" pitchFamily="18" charset="0"/>
              </a:rPr>
              <a:t>Поиск обработчика прерываний происходит</a:t>
            </a:r>
            <a:br>
              <a:rPr lang="ru-RU" dirty="0">
                <a:latin typeface="Cambria" panose="02040503050406030204" pitchFamily="18" charset="0"/>
                <a:ea typeface="Cambria" panose="02040503050406030204" pitchFamily="18" charset="0"/>
              </a:rPr>
            </a:br>
            <a:r>
              <a:rPr lang="ru-RU" dirty="0">
                <a:latin typeface="Cambria" panose="02040503050406030204" pitchFamily="18" charset="0"/>
                <a:ea typeface="Cambria" panose="02040503050406030204" pitchFamily="18" charset="0"/>
              </a:rPr>
              <a:t>в специальной области памяти называемой</a:t>
            </a:r>
            <a:br>
              <a:rPr lang="ru-RU" dirty="0">
                <a:latin typeface="Cambria" panose="02040503050406030204" pitchFamily="18" charset="0"/>
                <a:ea typeface="Cambria" panose="02040503050406030204" pitchFamily="18" charset="0"/>
              </a:rPr>
            </a:br>
            <a:r>
              <a:rPr lang="ru-RU" b="1" dirty="0">
                <a:latin typeface="Cambria" panose="02040503050406030204" pitchFamily="18" charset="0"/>
                <a:ea typeface="Cambria" panose="02040503050406030204" pitchFamily="18" charset="0"/>
              </a:rPr>
              <a:t>вектором прерываний </a:t>
            </a:r>
          </a:p>
        </p:txBody>
      </p:sp>
    </p:spTree>
    <p:extLst>
      <p:ext uri="{BB962C8B-B14F-4D97-AF65-F5344CB8AC3E}">
        <p14:creationId xmlns:p14="http://schemas.microsoft.com/office/powerpoint/2010/main" val="287786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2586355025"/>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Система прерываний</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92500" lnSpcReduction="20000"/>
          </a:bodyPr>
          <a:lstStyle/>
          <a:p>
            <a:pPr marL="0" indent="0">
              <a:buNone/>
            </a:pPr>
            <a:r>
              <a:rPr lang="ru-RU" dirty="0">
                <a:latin typeface="Cambria" panose="02040503050406030204" pitchFamily="18" charset="0"/>
                <a:ea typeface="Cambria" panose="02040503050406030204" pitchFamily="18" charset="0"/>
              </a:rPr>
              <a:t>Также стоит упомянуть какие бывают прерывания</a:t>
            </a:r>
          </a:p>
          <a:p>
            <a:pPr marL="0" indent="0">
              <a:buNone/>
            </a:pPr>
            <a:r>
              <a:rPr lang="ru-RU" dirty="0">
                <a:latin typeface="Cambria" panose="02040503050406030204" pitchFamily="18" charset="0"/>
                <a:ea typeface="Cambria" panose="02040503050406030204" pitchFamily="18" charset="0"/>
              </a:rPr>
              <a:t>В зависимости от источника, прерывания делятся на:</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Аппаратные</a:t>
            </a:r>
            <a:r>
              <a:rPr lang="ru-RU" dirty="0">
                <a:latin typeface="Cambria" panose="02040503050406030204" pitchFamily="18" charset="0"/>
                <a:ea typeface="Cambria" panose="02040503050406030204" pitchFamily="18" charset="0"/>
              </a:rPr>
              <a:t> – возникают как реакция микропроцессора на физический сигнал от некоторого устройства (клавиатура, системные часы, клавиатура, жесткий диск и т.д.), по времени возникновения эти прерывания асинхронны, т.е. происходят в случайные моменты времени</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Программные</a:t>
            </a:r>
            <a:r>
              <a:rPr lang="ru-RU" dirty="0">
                <a:latin typeface="Cambria" panose="02040503050406030204" pitchFamily="18" charset="0"/>
                <a:ea typeface="Cambria" panose="02040503050406030204" pitchFamily="18" charset="0"/>
              </a:rPr>
              <a:t> – вызываются искусственно с помощью соответствующей команды из программы (</a:t>
            </a:r>
            <a:r>
              <a:rPr lang="ru-RU" b="1" dirty="0" err="1">
                <a:latin typeface="Cambria" panose="02040503050406030204" pitchFamily="18" charset="0"/>
                <a:ea typeface="Cambria" panose="02040503050406030204" pitchFamily="18" charset="0"/>
              </a:rPr>
              <a:t>int</a:t>
            </a:r>
            <a:r>
              <a:rPr lang="ru-RU" dirty="0">
                <a:latin typeface="Cambria" panose="02040503050406030204" pitchFamily="18" charset="0"/>
                <a:ea typeface="Cambria" panose="02040503050406030204" pitchFamily="18" charset="0"/>
              </a:rPr>
              <a:t>), предназначены для выполнения некоторых действий операционной системы, являются синхронными</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Исключения</a:t>
            </a:r>
            <a:r>
              <a:rPr lang="ru-RU" dirty="0">
                <a:latin typeface="Cambria" panose="02040503050406030204" pitchFamily="18" charset="0"/>
                <a:ea typeface="Cambria" panose="02040503050406030204" pitchFamily="18" charset="0"/>
              </a:rPr>
              <a:t> – являются реакцией микропроцессора на нестандартную ситуацию, возникшую внутри микропроцессора во время выполнения некоторой команды программы (деление на ноль, прерывание по флагу TF (трассировка))</a:t>
            </a:r>
          </a:p>
          <a:p>
            <a:pPr marL="0" indent="0">
              <a:buNone/>
            </a:pPr>
            <a:endParaRPr lang="ru-RU"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60865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1469177535"/>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Система прерываний</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92500" lnSpcReduction="20000"/>
          </a:bodyPr>
          <a:lstStyle/>
          <a:p>
            <a:pPr marL="0" indent="0">
              <a:buNone/>
            </a:pPr>
            <a:r>
              <a:rPr lang="ru-RU" dirty="0">
                <a:latin typeface="Cambria" panose="02040503050406030204" pitchFamily="18" charset="0"/>
                <a:ea typeface="Cambria" panose="02040503050406030204" pitchFamily="18" charset="0"/>
              </a:rPr>
              <a:t>Общая классификация прерываний:</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Внешние</a:t>
            </a:r>
            <a:r>
              <a:rPr lang="ru-RU" dirty="0">
                <a:latin typeface="Cambria" panose="02040503050406030204" pitchFamily="18" charset="0"/>
                <a:ea typeface="Cambria" panose="02040503050406030204" pitchFamily="18" charset="0"/>
              </a:rPr>
              <a:t> – вызываются внешними по отношению к микропроцессору событиями (это группа аппаратных прерываний)</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Внутренние</a:t>
            </a:r>
            <a:r>
              <a:rPr lang="ru-RU" dirty="0">
                <a:latin typeface="Cambria" panose="02040503050406030204" pitchFamily="18" charset="0"/>
                <a:ea typeface="Cambria" panose="02040503050406030204" pitchFamily="18" charset="0"/>
              </a:rPr>
              <a:t> – возникают внутри микропроцессора во время вычислительного процесса (по существу это исключительные ситуации и программные прерывания)</a:t>
            </a:r>
          </a:p>
          <a:p>
            <a:pPr marL="0" indent="0">
              <a:buNone/>
            </a:pPr>
            <a:r>
              <a:rPr lang="ru-RU" dirty="0">
                <a:latin typeface="Cambria" panose="02040503050406030204" pitchFamily="18" charset="0"/>
                <a:ea typeface="Cambria" panose="02040503050406030204" pitchFamily="18" charset="0"/>
              </a:rPr>
              <a:t>Внешние прерывания подразделяются на не­маскируемые и маскируемые (маскирование прерывания = игнорирование):</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Маскируемые</a:t>
            </a:r>
            <a:r>
              <a:rPr lang="ru-RU" dirty="0">
                <a:latin typeface="Cambria" panose="02040503050406030204" pitchFamily="18" charset="0"/>
                <a:ea typeface="Cambria" panose="02040503050406030204" pitchFamily="18" charset="0"/>
              </a:rPr>
              <a:t> прерывания генерируются контроллером прерываний по заявке определенных периферийных устройств</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Немаскируемые</a:t>
            </a:r>
            <a:r>
              <a:rPr lang="ru-RU" dirty="0">
                <a:latin typeface="Cambria" panose="02040503050406030204" pitchFamily="18" charset="0"/>
                <a:ea typeface="Cambria" panose="02040503050406030204" pitchFamily="18" charset="0"/>
              </a:rPr>
              <a:t> прерывания инициируют источники, требующие безотлагательного вмешательства со стороны микропроцессора</a:t>
            </a:r>
          </a:p>
          <a:p>
            <a:pPr marL="0" indent="0">
              <a:buNone/>
            </a:pPr>
            <a:endParaRPr lang="ru-RU"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42623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1075105213"/>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Система прерываний</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29382"/>
          </a:xfrm>
        </p:spPr>
        <p:txBody>
          <a:bodyPr wrap="square">
            <a:normAutofit lnSpcReduction="10000"/>
          </a:bodyPr>
          <a:lstStyle/>
          <a:p>
            <a:pPr marL="0" indent="0">
              <a:buNone/>
            </a:pPr>
            <a:r>
              <a:rPr lang="ru-RU" dirty="0">
                <a:latin typeface="Cambria" panose="02040503050406030204" pitchFamily="18" charset="0"/>
                <a:ea typeface="Cambria" panose="02040503050406030204" pitchFamily="18" charset="0"/>
              </a:rPr>
              <a:t>Особые ситуации</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по сути синхронные прерывания), генерируемые процессором, подразделяются на три типа – ошибки, ловушки и сбои. В зависимости от типа особой ситуации различается реакция процессора на ее возникновение</a:t>
            </a:r>
          </a:p>
          <a:p>
            <a:pPr marL="0" indent="0">
              <a:buNone/>
            </a:pPr>
            <a:r>
              <a:rPr lang="ru-RU" b="1" dirty="0">
                <a:latin typeface="Cambria" panose="02040503050406030204" pitchFamily="18" charset="0"/>
                <a:ea typeface="Cambria" panose="02040503050406030204" pitchFamily="18" charset="0"/>
              </a:rPr>
              <a:t>Ошибка</a:t>
            </a:r>
            <a:r>
              <a:rPr lang="ru-RU" dirty="0">
                <a:latin typeface="Cambria" panose="02040503050406030204" pitchFamily="18" charset="0"/>
                <a:ea typeface="Cambria" panose="02040503050406030204" pitchFamily="18" charset="0"/>
              </a:rPr>
              <a:t> (</a:t>
            </a:r>
            <a:r>
              <a:rPr lang="ru-RU" dirty="0" err="1">
                <a:latin typeface="Cambria" panose="02040503050406030204" pitchFamily="18" charset="0"/>
                <a:ea typeface="Cambria" panose="02040503050406030204" pitchFamily="18" charset="0"/>
              </a:rPr>
              <a:t>Fault</a:t>
            </a:r>
            <a:r>
              <a:rPr lang="ru-RU" dirty="0">
                <a:latin typeface="Cambria" panose="02040503050406030204" pitchFamily="18" charset="0"/>
                <a:ea typeface="Cambria" panose="02040503050406030204" pitchFamily="18" charset="0"/>
              </a:rPr>
              <a:t>) – это особая ситуация, которая может быть исправлена обработчиком особой ситуации. При встрече ошибки состояние процессора сохраняется в том виде, каким оно было до начала выполнения команды, инициировавшей генерацию ошибки, а значения CS:EIP, указывающие на эту команду сохраняются в стеке обработчика. Прерванная программа после исправления ошибки может быть продолжена непосредственно с команды, вызвавшей эту ошибку</a:t>
            </a:r>
          </a:p>
        </p:txBody>
      </p:sp>
    </p:spTree>
    <p:extLst>
      <p:ext uri="{BB962C8B-B14F-4D97-AF65-F5344CB8AC3E}">
        <p14:creationId xmlns:p14="http://schemas.microsoft.com/office/powerpoint/2010/main" val="3174668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830269451"/>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Система прерываний</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29382"/>
          </a:xfrm>
        </p:spPr>
        <p:txBody>
          <a:bodyPr wrap="square">
            <a:normAutofit/>
          </a:bodyPr>
          <a:lstStyle/>
          <a:p>
            <a:pPr marL="0" indent="0">
              <a:buNone/>
            </a:pPr>
            <a:r>
              <a:rPr lang="ru-RU" b="1" dirty="0">
                <a:latin typeface="Cambria" panose="02040503050406030204" pitchFamily="18" charset="0"/>
                <a:ea typeface="Cambria" panose="02040503050406030204" pitchFamily="18" charset="0"/>
              </a:rPr>
              <a:t>Ловушка</a:t>
            </a:r>
            <a:r>
              <a:rPr lang="ru-RU" dirty="0">
                <a:latin typeface="Cambria" panose="02040503050406030204" pitchFamily="18" charset="0"/>
                <a:ea typeface="Cambria" panose="02040503050406030204" pitchFamily="18" charset="0"/>
              </a:rPr>
              <a:t> (</a:t>
            </a:r>
            <a:r>
              <a:rPr lang="ru-RU" dirty="0" err="1">
                <a:latin typeface="Cambria" panose="02040503050406030204" pitchFamily="18" charset="0"/>
                <a:ea typeface="Cambria" panose="02040503050406030204" pitchFamily="18" charset="0"/>
              </a:rPr>
              <a:t>Trap</a:t>
            </a:r>
            <a:r>
              <a:rPr lang="ru-RU" dirty="0">
                <a:latin typeface="Cambria" panose="02040503050406030204" pitchFamily="18" charset="0"/>
                <a:ea typeface="Cambria" panose="02040503050406030204" pitchFamily="18" charset="0"/>
              </a:rPr>
              <a:t>) – особая ситуация, которая генерируется после выполнения соответствующей команды. В этом случае сохраняемые в стеке значения CS:EIP, указывают на команду, которая будет выполняться вслед за командой, вызвавшей ловушку; например, если ловушка произошла во время команды JMP, то сохраненные значения CS:EIP указывают на команду, являвшуюся целью команды JMP</a:t>
            </a:r>
          </a:p>
          <a:p>
            <a:pPr marL="0" indent="0">
              <a:buNone/>
            </a:pPr>
            <a:r>
              <a:rPr lang="ru-RU" b="1" dirty="0">
                <a:latin typeface="Cambria" panose="02040503050406030204" pitchFamily="18" charset="0"/>
                <a:ea typeface="Cambria" panose="02040503050406030204" pitchFamily="18" charset="0"/>
              </a:rPr>
              <a:t>Сбой</a:t>
            </a:r>
            <a:r>
              <a:rPr lang="ru-RU" dirty="0">
                <a:latin typeface="Cambria" panose="02040503050406030204" pitchFamily="18" charset="0"/>
                <a:ea typeface="Cambria" panose="02040503050406030204" pitchFamily="18" charset="0"/>
              </a:rPr>
              <a:t> (</a:t>
            </a:r>
            <a:r>
              <a:rPr lang="ru-RU" dirty="0" err="1">
                <a:latin typeface="Cambria" panose="02040503050406030204" pitchFamily="18" charset="0"/>
                <a:ea typeface="Cambria" panose="02040503050406030204" pitchFamily="18" charset="0"/>
              </a:rPr>
              <a:t>Abort</a:t>
            </a:r>
            <a:r>
              <a:rPr lang="ru-RU" dirty="0">
                <a:latin typeface="Cambria" panose="02040503050406030204" pitchFamily="18" charset="0"/>
                <a:ea typeface="Cambria" panose="02040503050406030204" pitchFamily="18" charset="0"/>
              </a:rPr>
              <a:t>) – это особая ситуация, которая не допускает точную локализацию вызвавшей ее команды и не допускает перезапуска. Сбои используются для сообщений о некоторых ошибках, таких как: технические неисправности и наличие некорректных значений в системных таблицах</a:t>
            </a:r>
          </a:p>
          <a:p>
            <a:pPr marL="0" indent="0">
              <a:buNone/>
            </a:pPr>
            <a:endParaRPr lang="ru-RU"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67143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Давайте начнём с того, что вспомним что современный компьютер в типичной конфигурации включает в себя:</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Системный блок (блок питания, корпус,  материнская плата, процессор,  жесткий диск, оперативная память, видеоадаптер, звуковой адаптер, приводы дисков)</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Монитор</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Клавиатура</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Мышь</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Периферийные устройства</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2817192950"/>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Архитектура вычислительных машин</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970481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10909"/>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При третьем способе ввода-вывода используется специальный контроллер </a:t>
            </a:r>
            <a:r>
              <a:rPr lang="ru-RU" b="1" dirty="0">
                <a:latin typeface="Cambria" panose="02040503050406030204" pitchFamily="18" charset="0"/>
                <a:ea typeface="Cambria" panose="02040503050406030204" pitchFamily="18" charset="0"/>
              </a:rPr>
              <a:t>прямого доступа к памяти </a:t>
            </a:r>
            <a:r>
              <a:rPr lang="ru-RU" dirty="0">
                <a:latin typeface="Cambria" panose="02040503050406030204" pitchFamily="18" charset="0"/>
                <a:ea typeface="Cambria" panose="02040503050406030204" pitchFamily="18" charset="0"/>
              </a:rPr>
              <a:t>(Direct Memory Access (DMA)), который может управлять потоком битов между оперативной памятью и некоторыми контроллерами без постоянного вмешательства центрального процессора </a:t>
            </a:r>
          </a:p>
          <a:p>
            <a:pPr marL="0" indent="0">
              <a:buNone/>
            </a:pPr>
            <a:r>
              <a:rPr lang="ru-RU" dirty="0">
                <a:latin typeface="Cambria" panose="02040503050406030204" pitchFamily="18" charset="0"/>
                <a:ea typeface="Cambria" panose="02040503050406030204" pitchFamily="18" charset="0"/>
              </a:rPr>
              <a:t>Центральный процессор осуществляет настройку контроллера DMA, сообщая ему, сколько байтов следует передать, какое устройство и адреса памяти задействовать и в каком направлении передать данные, а затем дает ему возможность действовать самостоятельно. Когда контроллер DMA завершает работу, он выдает запрос на прерывание, который обрабатывается в ранее рассмотренном порядке</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Устройства ввода-вывода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041987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Устройства ввода-вывода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7" name="Content Placeholder 6">
            <a:extLst>
              <a:ext uri="{FF2B5EF4-FFF2-40B4-BE49-F238E27FC236}">
                <a16:creationId xmlns:a16="http://schemas.microsoft.com/office/drawing/2014/main" id="{F13C5617-1171-B280-781F-486BF33DA85F}"/>
              </a:ext>
            </a:extLst>
          </p:cNvPr>
          <p:cNvPicPr>
            <a:picLocks noGrp="1" noChangeAspect="1"/>
          </p:cNvPicPr>
          <p:nvPr>
            <p:ph idx="1"/>
          </p:nvPr>
        </p:nvPicPr>
        <p:blipFill>
          <a:blip r:embed="rId2"/>
          <a:stretch>
            <a:fillRect/>
          </a:stretch>
        </p:blipFill>
        <p:spPr>
          <a:xfrm>
            <a:off x="1565843" y="1811990"/>
            <a:ext cx="9060314" cy="4680884"/>
          </a:xfrm>
        </p:spPr>
      </p:pic>
    </p:spTree>
    <p:extLst>
      <p:ext uri="{BB962C8B-B14F-4D97-AF65-F5344CB8AC3E}">
        <p14:creationId xmlns:p14="http://schemas.microsoft.com/office/powerpoint/2010/main" val="813736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Рассмотрев три основных компонента любой ЭВМ, можно упомянуть и про источники питания, ведь без них никакая ЭВМ не запустится, будь у вас хоть все возможные остальные компоненты</a:t>
            </a:r>
          </a:p>
          <a:p>
            <a:pPr marL="0" indent="0">
              <a:buNone/>
            </a:pPr>
            <a:r>
              <a:rPr lang="ru-RU" dirty="0">
                <a:latin typeface="Cambria" panose="02040503050406030204" pitchFamily="18" charset="0"/>
                <a:ea typeface="Cambria" panose="02040503050406030204" pitchFamily="18" charset="0"/>
              </a:rPr>
              <a:t>Электронные компоненты компьютера требуют питания постоянного тока напряжением 3.3, 5 и 12 вольт, в то время как в электрической сети 220 вольт переменного тока</a:t>
            </a:r>
          </a:p>
          <a:p>
            <a:pPr marL="0" indent="0">
              <a:buNone/>
            </a:pPr>
            <a:r>
              <a:rPr lang="ru-RU" dirty="0">
                <a:latin typeface="Cambria" panose="02040503050406030204" pitchFamily="18" charset="0"/>
                <a:ea typeface="Cambria" panose="02040503050406030204" pitchFamily="18" charset="0"/>
              </a:rPr>
              <a:t>Необходимые преобразования выполняет </a:t>
            </a:r>
            <a:r>
              <a:rPr lang="ru-RU" b="1" dirty="0">
                <a:latin typeface="Cambria" panose="02040503050406030204" pitchFamily="18" charset="0"/>
                <a:ea typeface="Cambria" panose="02040503050406030204" pitchFamily="18" charset="0"/>
              </a:rPr>
              <a:t>блок питания</a:t>
            </a:r>
            <a:endParaRPr lang="ru-RU" dirty="0">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При выборе блока питания важнейший параметр – мощность Нужно сложить потребляемую мощность всех компонентов компьютера и оставить некоторый резерв</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4257482813"/>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Источники питания</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2" name="Рисунок 8">
            <a:extLst>
              <a:ext uri="{FF2B5EF4-FFF2-40B4-BE49-F238E27FC236}">
                <a16:creationId xmlns:a16="http://schemas.microsoft.com/office/drawing/2014/main" id="{FEBB1850-49EE-A4D3-7ADB-6B7ED5DF68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5763" y="3327735"/>
            <a:ext cx="1281740" cy="1332094"/>
          </a:xfrm>
          <a:prstGeom prst="rect">
            <a:avLst/>
          </a:prstGeom>
        </p:spPr>
      </p:pic>
      <p:pic>
        <p:nvPicPr>
          <p:cNvPr id="4" name="Рисунок 7">
            <a:extLst>
              <a:ext uri="{FF2B5EF4-FFF2-40B4-BE49-F238E27FC236}">
                <a16:creationId xmlns:a16="http://schemas.microsoft.com/office/drawing/2014/main" id="{6A5A2507-5F4A-566D-B873-88F3A9C4A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25" y="5768521"/>
            <a:ext cx="1833556" cy="976309"/>
          </a:xfrm>
          <a:prstGeom prst="rect">
            <a:avLst/>
          </a:prstGeom>
        </p:spPr>
      </p:pic>
    </p:spTree>
    <p:extLst>
      <p:ext uri="{BB962C8B-B14F-4D97-AF65-F5344CB8AC3E}">
        <p14:creationId xmlns:p14="http://schemas.microsoft.com/office/powerpoint/2010/main" val="2595994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Но как же нам их объединить в полноценную ЭВМ? Ведь по отдельности все эти элементы ничего не стоят, тогда что?</a:t>
            </a:r>
          </a:p>
          <a:p>
            <a:pPr marL="0" indent="0">
              <a:buNone/>
            </a:pPr>
            <a:r>
              <a:rPr lang="ru-RU" dirty="0">
                <a:latin typeface="Cambria" panose="02040503050406030204" pitchFamily="18" charset="0"/>
                <a:ea typeface="Cambria" panose="02040503050406030204" pitchFamily="18" charset="0"/>
              </a:rPr>
              <a:t>Для этого нам на помощь приходит </a:t>
            </a:r>
            <a:r>
              <a:rPr lang="ru-RU" b="1" dirty="0">
                <a:latin typeface="Cambria" panose="02040503050406030204" pitchFamily="18" charset="0"/>
                <a:ea typeface="Cambria" panose="02040503050406030204" pitchFamily="18" charset="0"/>
              </a:rPr>
              <a:t>материнская плата</a:t>
            </a:r>
          </a:p>
          <a:p>
            <a:pPr marL="0" indent="0">
              <a:buNone/>
            </a:pPr>
            <a:r>
              <a:rPr lang="ru-RU" dirty="0">
                <a:latin typeface="Cambria" panose="02040503050406030204" pitchFamily="18" charset="0"/>
                <a:ea typeface="Cambria" panose="02040503050406030204" pitchFamily="18" charset="0"/>
              </a:rPr>
              <a:t>Материнская плата отвечает за организацию взаимодействия между установленными на ней устройствами, обеспечивая их нужным напряжением и необходимыми частотными характеристиками. На ней расположены слоты и разъемы для подключения других компонентов компьютера: видеокарты, оперативной памяти, процессора, накопителей данных и т. д.</a:t>
            </a:r>
          </a:p>
          <a:p>
            <a:pPr marL="0" indent="0">
              <a:buNone/>
            </a:pPr>
            <a:endParaRPr lang="ru-RU" b="1"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1320005103"/>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Материнская плата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421391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Вот такие они, эти ваши материнские платы:</a:t>
            </a:r>
          </a:p>
          <a:p>
            <a:pPr marL="0" indent="0">
              <a:buNone/>
            </a:pPr>
            <a:endParaRPr lang="ru-RU" dirty="0">
              <a:latin typeface="Cambria" panose="02040503050406030204" pitchFamily="18" charset="0"/>
              <a:ea typeface="Cambria" panose="02040503050406030204" pitchFamily="18" charset="0"/>
            </a:endParaRPr>
          </a:p>
          <a:p>
            <a:pPr marL="0" indent="0">
              <a:buNone/>
            </a:pPr>
            <a:endParaRPr lang="ru-RU" b="1"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Материнская плата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2" name="Рисунок 5">
            <a:extLst>
              <a:ext uri="{FF2B5EF4-FFF2-40B4-BE49-F238E27FC236}">
                <a16:creationId xmlns:a16="http://schemas.microsoft.com/office/drawing/2014/main" id="{8546B4A9-76BA-7E67-1FDE-B37A7C36E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798" y="2157384"/>
            <a:ext cx="6770404" cy="4335490"/>
          </a:xfrm>
          <a:prstGeom prst="rect">
            <a:avLst/>
          </a:prstGeom>
        </p:spPr>
      </p:pic>
    </p:spTree>
    <p:extLst>
      <p:ext uri="{BB962C8B-B14F-4D97-AF65-F5344CB8AC3E}">
        <p14:creationId xmlns:p14="http://schemas.microsoft.com/office/powerpoint/2010/main" val="3821381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Изобразив схематично устройство такой платы можем получить следующее:</a:t>
            </a:r>
          </a:p>
          <a:p>
            <a:pPr marL="0" indent="0">
              <a:buNone/>
            </a:pPr>
            <a:endParaRPr lang="ru-RU" dirty="0">
              <a:latin typeface="Cambria" panose="02040503050406030204" pitchFamily="18" charset="0"/>
              <a:ea typeface="Cambria" panose="02040503050406030204" pitchFamily="18" charset="0"/>
            </a:endParaRPr>
          </a:p>
          <a:p>
            <a:pPr marL="0" indent="0">
              <a:buNone/>
            </a:pPr>
            <a:endParaRPr lang="ru-RU" b="1"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Материнская плата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4" name="Объект 2">
            <a:extLst>
              <a:ext uri="{FF2B5EF4-FFF2-40B4-BE49-F238E27FC236}">
                <a16:creationId xmlns:a16="http://schemas.microsoft.com/office/drawing/2014/main" id="{1B76B7E9-AA6C-A930-3B6F-6E9FAAACA682}"/>
              </a:ext>
            </a:extLst>
          </p:cNvPr>
          <p:cNvSpPr txBox="1">
            <a:spLocks/>
          </p:cNvSpPr>
          <p:nvPr/>
        </p:nvSpPr>
        <p:spPr>
          <a:xfrm>
            <a:off x="111761" y="2415274"/>
            <a:ext cx="11481658" cy="358909"/>
          </a:xfrm>
          <a:prstGeom prst="rect">
            <a:avLst/>
          </a:prstGeom>
        </p:spPr>
        <p:txBody>
          <a:bodyPr vert="horz" lIns="91440" tIns="45720" rIns="91440" bIns="45720" rtlCol="0" anchor="ctr"/>
          <a:lstStyle>
            <a:defPPr>
              <a:defRPr lang="LID4096"/>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2000" dirty="0">
                <a:solidFill>
                  <a:schemeClr val="tx1"/>
                </a:solidFill>
                <a:latin typeface="Cambria" panose="02040503050406030204" pitchFamily="18" charset="0"/>
                <a:ea typeface="Cambria" panose="02040503050406030204" pitchFamily="18" charset="0"/>
              </a:rPr>
              <a:t>                          	        Классическая                                                                    Современная</a:t>
            </a:r>
          </a:p>
        </p:txBody>
      </p:sp>
      <p:pic>
        <p:nvPicPr>
          <p:cNvPr id="5" name="Рисунок 3">
            <a:extLst>
              <a:ext uri="{FF2B5EF4-FFF2-40B4-BE49-F238E27FC236}">
                <a16:creationId xmlns:a16="http://schemas.microsoft.com/office/drawing/2014/main" id="{ED1032DF-BC1B-1763-88B1-87500E3F2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2885440"/>
            <a:ext cx="9806488" cy="3739514"/>
          </a:xfrm>
          <a:prstGeom prst="rect">
            <a:avLst/>
          </a:prstGeom>
        </p:spPr>
      </p:pic>
    </p:spTree>
    <p:extLst>
      <p:ext uri="{BB962C8B-B14F-4D97-AF65-F5344CB8AC3E}">
        <p14:creationId xmlns:p14="http://schemas.microsoft.com/office/powerpoint/2010/main" val="4100069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3529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Понимая что материнская плата предназначена для налаживания взаимодействия между компонентами, можно задаться вопросом, а как именно? И что же привело к тому, что мы имеем сегодня?</a:t>
            </a:r>
          </a:p>
          <a:p>
            <a:pPr marL="0" indent="0">
              <a:buNone/>
            </a:pPr>
            <a:r>
              <a:rPr lang="ru-RU" dirty="0">
                <a:latin typeface="Cambria" panose="02040503050406030204" pitchFamily="18" charset="0"/>
                <a:ea typeface="Cambria" panose="02040503050406030204" pitchFamily="18" charset="0"/>
              </a:rPr>
              <a:t>Для этого стоит взглянуть на следующую загадку:</a:t>
            </a:r>
          </a:p>
          <a:p>
            <a:pPr marL="0" indent="0">
              <a:buNone/>
            </a:pPr>
            <a:r>
              <a:rPr lang="ru-RU" dirty="0">
                <a:latin typeface="Cambria" panose="02040503050406030204" pitchFamily="18" charset="0"/>
                <a:ea typeface="Cambria" panose="02040503050406030204" pitchFamily="18" charset="0"/>
              </a:rPr>
              <a:t>Время выполнения одной операции в центральном процессоре 1 микросекунда (0,000001 с)</a:t>
            </a:r>
          </a:p>
          <a:p>
            <a:pPr marL="0" indent="0">
              <a:buNone/>
            </a:pPr>
            <a:r>
              <a:rPr lang="ru-RU" dirty="0">
                <a:latin typeface="Cambria" panose="02040503050406030204" pitchFamily="18" charset="0"/>
                <a:ea typeface="Cambria" panose="02040503050406030204" pitchFamily="18" charset="0"/>
              </a:rPr>
              <a:t>Время выполнения операции внешним устройством 10 миллисекунд (0,010000 с)</a:t>
            </a:r>
          </a:p>
          <a:p>
            <a:pPr marL="0" indent="0">
              <a:buNone/>
            </a:pPr>
            <a:r>
              <a:rPr lang="ru-RU" dirty="0">
                <a:latin typeface="Cambria" panose="02040503050406030204" pitchFamily="18" charset="0"/>
                <a:ea typeface="Cambria" panose="02040503050406030204" pitchFamily="18" charset="0"/>
              </a:rPr>
              <a:t>Что делать процессору, пока выполняется устройство выполняет операцию?</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Архитектура вычислительных машин</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640412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35293"/>
          </a:xfrm>
        </p:spPr>
        <p:txBody>
          <a:bodyPr wrap="square">
            <a:normAutofit fontScale="92500" lnSpcReduction="10000"/>
          </a:bodyPr>
          <a:lstStyle/>
          <a:p>
            <a:pPr marL="0" indent="0">
              <a:buNone/>
            </a:pPr>
            <a:r>
              <a:rPr lang="ru-RU" dirty="0">
                <a:latin typeface="Cambria" panose="02040503050406030204" pitchFamily="18" charset="0"/>
                <a:ea typeface="Cambria" panose="02040503050406030204" pitchFamily="18" charset="0"/>
              </a:rPr>
              <a:t>Ответ: Заниматься другими задачами и ждать аппаратного прерывания после завершения операции</a:t>
            </a:r>
          </a:p>
          <a:p>
            <a:pPr marL="0" indent="0">
              <a:buNone/>
            </a:pPr>
            <a:r>
              <a:rPr lang="ru-RU" dirty="0">
                <a:latin typeface="Cambria" panose="02040503050406030204" pitchFamily="18" charset="0"/>
                <a:ea typeface="Cambria" panose="02040503050406030204" pitchFamily="18" charset="0"/>
              </a:rPr>
              <a:t>Именно этой чертой обладали ОС третьего и четвёртого поколений (многозадачность, разделение времени и т.д.)</a:t>
            </a:r>
          </a:p>
          <a:p>
            <a:pPr marL="0" indent="0">
              <a:buNone/>
            </a:pPr>
            <a:r>
              <a:rPr lang="ru-RU" dirty="0">
                <a:latin typeface="Cambria" panose="02040503050406030204" pitchFamily="18" charset="0"/>
                <a:ea typeface="Cambria" panose="02040503050406030204" pitchFamily="18" charset="0"/>
              </a:rPr>
              <a:t>В сами устройства этих поколений могли похвастать наличием </a:t>
            </a:r>
            <a:r>
              <a:rPr lang="ru-RU" b="1" dirty="0">
                <a:latin typeface="Cambria" panose="02040503050406030204" pitchFamily="18" charset="0"/>
                <a:ea typeface="Cambria" panose="02040503050406030204" pitchFamily="18" charset="0"/>
              </a:rPr>
              <a:t>интеллектуальных</a:t>
            </a:r>
            <a:r>
              <a:rPr lang="ru-RU" dirty="0">
                <a:latin typeface="Cambria" panose="02040503050406030204" pitchFamily="18" charset="0"/>
                <a:ea typeface="Cambria" panose="02040503050406030204" pitchFamily="18" charset="0"/>
              </a:rPr>
              <a:t> </a:t>
            </a:r>
            <a:r>
              <a:rPr lang="ru-RU" b="1" dirty="0">
                <a:latin typeface="Cambria" panose="02040503050406030204" pitchFamily="18" charset="0"/>
                <a:ea typeface="Cambria" panose="02040503050406030204" pitchFamily="18" charset="0"/>
              </a:rPr>
              <a:t>контроллеров</a:t>
            </a:r>
            <a:r>
              <a:rPr lang="ru-RU" dirty="0">
                <a:latin typeface="Cambria" panose="02040503050406030204" pitchFamily="18" charset="0"/>
                <a:ea typeface="Cambria" panose="02040503050406030204" pitchFamily="18" charset="0"/>
              </a:rPr>
              <a:t> внешних устройств. Это позволило разгрузить центральный процессор</a:t>
            </a:r>
          </a:p>
          <a:p>
            <a:pPr marL="0" indent="0">
              <a:buNone/>
            </a:pPr>
            <a:r>
              <a:rPr lang="ru-RU" dirty="0">
                <a:latin typeface="Cambria" panose="02040503050406030204" pitchFamily="18" charset="0"/>
                <a:ea typeface="Cambria" panose="02040503050406030204" pitchFamily="18" charset="0"/>
              </a:rPr>
              <a:t>Контроллер можно рассматривать как специализированный процессор, управляющий работой "вверенного ему" внешнего устройства по специальным встроенным программам обмена. Такой процессор имеет собственную систему команд. Результаты выполнения каждой операции заносятся во внутренние регистры памяти контроллера, которые могут быть в дальнейшем прочитаны центральным процессором накопителя</a:t>
            </a:r>
          </a:p>
          <a:p>
            <a:pPr marL="0" indent="0">
              <a:buNone/>
            </a:pPr>
            <a:endParaRPr lang="ru-RU"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Архитектура вычислительных машин</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3533500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3529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Но как обеспечить их взаимодействие между собой? Вот тут и появляется понятие </a:t>
            </a:r>
            <a:r>
              <a:rPr lang="ru-RU" b="1" dirty="0">
                <a:latin typeface="Cambria" panose="02040503050406030204" pitchFamily="18" charset="0"/>
                <a:ea typeface="Cambria" panose="02040503050406030204" pitchFamily="18" charset="0"/>
              </a:rPr>
              <a:t>общей шины (</a:t>
            </a:r>
            <a:r>
              <a:rPr lang="ru-RU" dirty="0">
                <a:latin typeface="Cambria" panose="02040503050406030204" pitchFamily="18" charset="0"/>
                <a:ea typeface="Cambria" panose="02040503050406030204" pitchFamily="18" charset="0"/>
              </a:rPr>
              <a:t>англ. </a:t>
            </a:r>
            <a:r>
              <a:rPr lang="ru-RU" dirty="0" err="1">
                <a:latin typeface="Cambria" panose="02040503050406030204" pitchFamily="18" charset="0"/>
                <a:ea typeface="Cambria" panose="02040503050406030204" pitchFamily="18" charset="0"/>
              </a:rPr>
              <a:t>bus</a:t>
            </a:r>
            <a:r>
              <a:rPr lang="ru-RU" dirty="0">
                <a:latin typeface="Cambria" panose="02040503050406030204" pitchFamily="18" charset="0"/>
                <a:ea typeface="Cambria" panose="02040503050406030204" pitchFamily="18" charset="0"/>
              </a:rPr>
              <a:t>, часто ее называют </a:t>
            </a:r>
            <a:r>
              <a:rPr lang="ru-RU" b="1" dirty="0">
                <a:latin typeface="Cambria" panose="02040503050406030204" pitchFamily="18" charset="0"/>
                <a:ea typeface="Cambria" panose="02040503050406030204" pitchFamily="18" charset="0"/>
              </a:rPr>
              <a:t>магистралью</a:t>
            </a:r>
            <a:r>
              <a:rPr lang="ru-RU" dirty="0">
                <a:latin typeface="Cambria" panose="02040503050406030204" pitchFamily="18" charset="0"/>
                <a:ea typeface="Cambria" panose="02040503050406030204" pitchFamily="18" charset="0"/>
              </a:rPr>
              <a:t>)</a:t>
            </a:r>
          </a:p>
          <a:p>
            <a:pPr marL="0" indent="0">
              <a:buNone/>
            </a:pPr>
            <a:r>
              <a:rPr lang="ru-RU" b="1" dirty="0">
                <a:latin typeface="Cambria" panose="02040503050406030204" pitchFamily="18" charset="0"/>
                <a:ea typeface="Cambria" panose="02040503050406030204" pitchFamily="18" charset="0"/>
              </a:rPr>
              <a:t>Шина</a:t>
            </a:r>
            <a:r>
              <a:rPr lang="ru-RU" dirty="0">
                <a:latin typeface="Cambria" panose="02040503050406030204" pitchFamily="18" charset="0"/>
                <a:ea typeface="Cambria" panose="02040503050406030204" pitchFamily="18" charset="0"/>
              </a:rPr>
              <a:t> – это несколько проводников, соединяющих несколько устройств. Шины можно разделить на категории в соответствии с выполняемыми функциями. Они могут быть </a:t>
            </a:r>
            <a:r>
              <a:rPr lang="ru-RU" b="1" dirty="0">
                <a:latin typeface="Cambria" panose="02040503050406030204" pitchFamily="18" charset="0"/>
                <a:ea typeface="Cambria" panose="02040503050406030204" pitchFamily="18" charset="0"/>
              </a:rPr>
              <a:t>внутренними</a:t>
            </a:r>
            <a:r>
              <a:rPr lang="ru-RU" dirty="0">
                <a:latin typeface="Cambria" panose="02040503050406030204" pitchFamily="18" charset="0"/>
                <a:ea typeface="Cambria" panose="02040503050406030204" pitchFamily="18" charset="0"/>
              </a:rPr>
              <a:t> по отношению к процессору и служить для передачи данных в АЛУ и из АЛУ, а могут быть </a:t>
            </a:r>
            <a:r>
              <a:rPr lang="ru-RU" b="1" dirty="0">
                <a:latin typeface="Cambria" panose="02040503050406030204" pitchFamily="18" charset="0"/>
                <a:ea typeface="Cambria" panose="02040503050406030204" pitchFamily="18" charset="0"/>
              </a:rPr>
              <a:t>внешними</a:t>
            </a:r>
            <a:r>
              <a:rPr lang="ru-RU" dirty="0">
                <a:latin typeface="Cambria" panose="02040503050406030204" pitchFamily="18" charset="0"/>
                <a:ea typeface="Cambria" panose="02040503050406030204" pitchFamily="18" charset="0"/>
              </a:rPr>
              <a:t> по отношению к процессору и связывать процессор с памятью или устройствами ввода-вывода</a:t>
            </a:r>
          </a:p>
          <a:p>
            <a:pPr marL="0" indent="0">
              <a:buNone/>
            </a:pPr>
            <a:r>
              <a:rPr lang="ru-RU" dirty="0">
                <a:latin typeface="Cambria" panose="02040503050406030204" pitchFamily="18" charset="0"/>
                <a:ea typeface="Cambria" panose="02040503050406030204" pitchFamily="18" charset="0"/>
              </a:rPr>
              <a:t>Каждый тип шины обладает определенными свойствами и к каждому из них предъявляются определенные требования</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2032396617"/>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Шинная архитектура</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3247930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35293"/>
          </a:xfrm>
        </p:spPr>
        <p:txBody>
          <a:bodyPr wrap="square">
            <a:normAutofit lnSpcReduction="10000"/>
          </a:bodyPr>
          <a:lstStyle/>
          <a:p>
            <a:pPr marL="0" indent="0">
              <a:buNone/>
            </a:pPr>
            <a:r>
              <a:rPr lang="ru-RU" dirty="0">
                <a:latin typeface="Cambria" panose="02040503050406030204" pitchFamily="18" charset="0"/>
                <a:ea typeface="Cambria" panose="02040503050406030204" pitchFamily="18" charset="0"/>
              </a:rPr>
              <a:t>Шина состоит из трех частей:</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шина данных</a:t>
            </a:r>
            <a:r>
              <a:rPr lang="ru-RU" dirty="0">
                <a:latin typeface="Cambria" panose="02040503050406030204" pitchFamily="18" charset="0"/>
                <a:ea typeface="Cambria" panose="02040503050406030204" pitchFamily="18" charset="0"/>
              </a:rPr>
              <a:t>, по которой передается информация</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шина адреса</a:t>
            </a:r>
            <a:r>
              <a:rPr lang="ru-RU" dirty="0">
                <a:latin typeface="Cambria" panose="02040503050406030204" pitchFamily="18" charset="0"/>
                <a:ea typeface="Cambria" panose="02040503050406030204" pitchFamily="18" charset="0"/>
              </a:rPr>
              <a:t>, определяющая, кому передаются данные</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шина управления</a:t>
            </a:r>
            <a:r>
              <a:rPr lang="ru-RU" dirty="0">
                <a:latin typeface="Cambria" panose="02040503050406030204" pitchFamily="18" charset="0"/>
                <a:ea typeface="Cambria" panose="02040503050406030204" pitchFamily="18" charset="0"/>
              </a:rPr>
              <a:t>, регулирующая процесс обмена информацией</a:t>
            </a:r>
          </a:p>
          <a:p>
            <a:pPr marL="0" indent="0">
              <a:buNone/>
            </a:pPr>
            <a:r>
              <a:rPr lang="ru-RU" dirty="0">
                <a:latin typeface="Cambria" panose="02040503050406030204" pitchFamily="18" charset="0"/>
                <a:ea typeface="Cambria" panose="02040503050406030204" pitchFamily="18" charset="0"/>
              </a:rPr>
              <a:t>Также может присутствовать </a:t>
            </a:r>
            <a:r>
              <a:rPr lang="ru-RU" b="1" dirty="0">
                <a:latin typeface="Cambria" panose="02040503050406030204" pitchFamily="18" charset="0"/>
                <a:ea typeface="Cambria" panose="02040503050406030204" pitchFamily="18" charset="0"/>
              </a:rPr>
              <a:t>шина питания</a:t>
            </a:r>
          </a:p>
          <a:p>
            <a:pPr marL="0" indent="0">
              <a:buNone/>
            </a:pPr>
            <a:r>
              <a:rPr lang="ru-RU" dirty="0">
                <a:latin typeface="Cambria" panose="02040503050406030204" pitchFamily="18" charset="0"/>
                <a:ea typeface="Cambria" panose="02040503050406030204" pitchFamily="18" charset="0"/>
              </a:rPr>
              <a:t>В упрощенном мире можно говорить о том, что центральный процессор, память и устройства ввода-вывода соединены </a:t>
            </a:r>
            <a:r>
              <a:rPr lang="ru-RU" b="1" dirty="0">
                <a:latin typeface="Cambria" panose="02040503050406030204" pitchFamily="18" charset="0"/>
                <a:ea typeface="Cambria" panose="02040503050406030204" pitchFamily="18" charset="0"/>
              </a:rPr>
              <a:t>системной шиной</a:t>
            </a:r>
            <a:r>
              <a:rPr lang="ru-RU" dirty="0">
                <a:latin typeface="Cambria" panose="02040503050406030204" pitchFamily="18" charset="0"/>
                <a:ea typeface="Cambria" panose="02040503050406030204" pitchFamily="18" charset="0"/>
              </a:rPr>
              <a:t>, по которой они обмениваются информацией друг с другом</a:t>
            </a:r>
          </a:p>
          <a:p>
            <a:pPr marL="0" indent="0">
              <a:buNone/>
            </a:pPr>
            <a:r>
              <a:rPr lang="ru-RU" dirty="0">
                <a:latin typeface="Cambria" panose="02040503050406030204" pitchFamily="18" charset="0"/>
                <a:ea typeface="Cambria" panose="02040503050406030204" pitchFamily="18" charset="0"/>
              </a:rPr>
              <a:t>Современные же персональные компьютеры имеют более сложную структуру и используют несколько шин</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Шинная архитектура</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303247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92500" lnSpcReduction="10000"/>
          </a:bodyPr>
          <a:lstStyle/>
          <a:p>
            <a:pPr marL="0" indent="0">
              <a:buNone/>
            </a:pPr>
            <a:r>
              <a:rPr lang="ru-RU" sz="3000" dirty="0">
                <a:latin typeface="Cambria" panose="02040503050406030204" pitchFamily="18" charset="0"/>
                <a:ea typeface="Cambria" panose="02040503050406030204" pitchFamily="18" charset="0"/>
              </a:rPr>
              <a:t>Если же говорить о жизненно важном, то получается следующее:</a:t>
            </a:r>
          </a:p>
          <a:p>
            <a:pPr>
              <a:buFont typeface="Wingdings" panose="05000000000000000000" pitchFamily="2" charset="2"/>
              <a:buChar char="Ø"/>
            </a:pPr>
            <a:r>
              <a:rPr lang="ru-RU" sz="3000" dirty="0">
                <a:latin typeface="Cambria" panose="02040503050406030204" pitchFamily="18" charset="0"/>
                <a:ea typeface="Cambria" panose="02040503050406030204" pitchFamily="18" charset="0"/>
              </a:rPr>
              <a:t>Системный блок (</a:t>
            </a:r>
            <a:r>
              <a:rPr lang="ru-RU" sz="3000" b="1" dirty="0">
                <a:latin typeface="Cambria" panose="02040503050406030204" pitchFamily="18" charset="0"/>
                <a:ea typeface="Cambria" panose="02040503050406030204" pitchFamily="18" charset="0"/>
              </a:rPr>
              <a:t>блок питания</a:t>
            </a:r>
            <a:r>
              <a:rPr lang="ru-RU" sz="3000" dirty="0">
                <a:latin typeface="Cambria" panose="02040503050406030204" pitchFamily="18" charset="0"/>
                <a:ea typeface="Cambria" panose="02040503050406030204" pitchFamily="18" charset="0"/>
              </a:rPr>
              <a:t>, корпус,  </a:t>
            </a:r>
            <a:r>
              <a:rPr lang="ru-RU" sz="3000" b="1" dirty="0">
                <a:latin typeface="Cambria" panose="02040503050406030204" pitchFamily="18" charset="0"/>
                <a:ea typeface="Cambria" panose="02040503050406030204" pitchFamily="18" charset="0"/>
              </a:rPr>
              <a:t>материнская плата</a:t>
            </a:r>
            <a:r>
              <a:rPr lang="ru-RU" sz="3000" dirty="0">
                <a:latin typeface="Cambria" panose="02040503050406030204" pitchFamily="18" charset="0"/>
                <a:ea typeface="Cambria" panose="02040503050406030204" pitchFamily="18" charset="0"/>
              </a:rPr>
              <a:t>, </a:t>
            </a:r>
            <a:r>
              <a:rPr lang="ru-RU" sz="3000" b="1" dirty="0">
                <a:latin typeface="Cambria" panose="02040503050406030204" pitchFamily="18" charset="0"/>
                <a:ea typeface="Cambria" panose="02040503050406030204" pitchFamily="18" charset="0"/>
              </a:rPr>
              <a:t>процессор</a:t>
            </a:r>
            <a:r>
              <a:rPr lang="ru-RU" sz="3000" dirty="0">
                <a:latin typeface="Cambria" panose="02040503050406030204" pitchFamily="18" charset="0"/>
                <a:ea typeface="Cambria" panose="02040503050406030204" pitchFamily="18" charset="0"/>
              </a:rPr>
              <a:t>,  </a:t>
            </a:r>
            <a:r>
              <a:rPr lang="ru-RU" sz="3000" b="1" dirty="0">
                <a:latin typeface="Cambria" panose="02040503050406030204" pitchFamily="18" charset="0"/>
                <a:ea typeface="Cambria" panose="02040503050406030204" pitchFamily="18" charset="0"/>
              </a:rPr>
              <a:t>жесткий диск*</a:t>
            </a:r>
            <a:r>
              <a:rPr lang="ru-RU" sz="3000" dirty="0">
                <a:latin typeface="Cambria" panose="02040503050406030204" pitchFamily="18" charset="0"/>
                <a:ea typeface="Cambria" panose="02040503050406030204" pitchFamily="18" charset="0"/>
              </a:rPr>
              <a:t>, </a:t>
            </a:r>
            <a:r>
              <a:rPr lang="ru-RU" sz="3000" b="1" dirty="0">
                <a:latin typeface="Cambria" panose="02040503050406030204" pitchFamily="18" charset="0"/>
                <a:ea typeface="Cambria" panose="02040503050406030204" pitchFamily="18" charset="0"/>
              </a:rPr>
              <a:t>оперативная память</a:t>
            </a:r>
            <a:r>
              <a:rPr lang="ru-RU" sz="3000" dirty="0">
                <a:latin typeface="Cambria" panose="02040503050406030204" pitchFamily="18" charset="0"/>
                <a:ea typeface="Cambria" panose="02040503050406030204" pitchFamily="18" charset="0"/>
              </a:rPr>
              <a:t>, видеоадаптер, звуковой адаптер, приводы дисков)</a:t>
            </a:r>
          </a:p>
          <a:p>
            <a:pPr>
              <a:buFont typeface="Wingdings" panose="05000000000000000000" pitchFamily="2" charset="2"/>
              <a:buChar char="Ø"/>
            </a:pPr>
            <a:r>
              <a:rPr lang="ru-RU" sz="3000" dirty="0">
                <a:latin typeface="Cambria" panose="02040503050406030204" pitchFamily="18" charset="0"/>
                <a:ea typeface="Cambria" panose="02040503050406030204" pitchFamily="18" charset="0"/>
              </a:rPr>
              <a:t>Монитор</a:t>
            </a:r>
          </a:p>
          <a:p>
            <a:pPr>
              <a:buFont typeface="Wingdings" panose="05000000000000000000" pitchFamily="2" charset="2"/>
              <a:buChar char="Ø"/>
            </a:pPr>
            <a:r>
              <a:rPr lang="ru-RU" sz="3000" dirty="0">
                <a:latin typeface="Cambria" panose="02040503050406030204" pitchFamily="18" charset="0"/>
                <a:ea typeface="Cambria" panose="02040503050406030204" pitchFamily="18" charset="0"/>
              </a:rPr>
              <a:t>Клавиатура</a:t>
            </a:r>
          </a:p>
          <a:p>
            <a:pPr>
              <a:buFont typeface="Wingdings" panose="05000000000000000000" pitchFamily="2" charset="2"/>
              <a:buChar char="Ø"/>
            </a:pPr>
            <a:r>
              <a:rPr lang="ru-RU" sz="3000" dirty="0">
                <a:latin typeface="Cambria" panose="02040503050406030204" pitchFamily="18" charset="0"/>
                <a:ea typeface="Cambria" panose="02040503050406030204" pitchFamily="18" charset="0"/>
              </a:rPr>
              <a:t>Мышь</a:t>
            </a:r>
          </a:p>
          <a:p>
            <a:pPr>
              <a:buFont typeface="Wingdings" panose="05000000000000000000" pitchFamily="2" charset="2"/>
              <a:buChar char="Ø"/>
            </a:pPr>
            <a:r>
              <a:rPr lang="ru-RU" sz="3000" dirty="0">
                <a:latin typeface="Cambria" panose="02040503050406030204" pitchFamily="18" charset="0"/>
                <a:ea typeface="Cambria" panose="02040503050406030204" pitchFamily="18" charset="0"/>
              </a:rPr>
              <a:t>Периферийные устройства</a:t>
            </a:r>
          </a:p>
          <a:p>
            <a:pPr marL="0" indent="0">
              <a:buNone/>
            </a:pPr>
            <a:endParaRPr lang="ru-RU" dirty="0">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a:t>
            </a:r>
            <a:r>
              <a:rPr lang="ru-RU" sz="2600" dirty="0">
                <a:latin typeface="Cambria" panose="02040503050406030204" pitchFamily="18" charset="0"/>
                <a:ea typeface="Cambria" panose="02040503050406030204" pitchFamily="18" charset="0"/>
              </a:rPr>
              <a:t>Жёсткий диск здесь весьма условен, речь об устройстве постоянного хранения данных в целом</a:t>
            </a:r>
          </a:p>
          <a:p>
            <a:pPr marL="0" indent="0">
              <a:buNone/>
            </a:pPr>
            <a:endParaRPr lang="ru-RU"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Архитектура вычислительных машин</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240628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Шинная архитектура</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5" name="Picture 4">
            <a:extLst>
              <a:ext uri="{FF2B5EF4-FFF2-40B4-BE49-F238E27FC236}">
                <a16:creationId xmlns:a16="http://schemas.microsoft.com/office/drawing/2014/main" id="{A65CD916-48A8-9430-6AA0-9D2E49DA5719}"/>
              </a:ext>
            </a:extLst>
          </p:cNvPr>
          <p:cNvPicPr>
            <a:picLocks noChangeAspect="1"/>
          </p:cNvPicPr>
          <p:nvPr/>
        </p:nvPicPr>
        <p:blipFill>
          <a:blip r:embed="rId2"/>
          <a:stretch>
            <a:fillRect/>
          </a:stretch>
        </p:blipFill>
        <p:spPr>
          <a:xfrm>
            <a:off x="1209964" y="2049703"/>
            <a:ext cx="10723418" cy="4566193"/>
          </a:xfrm>
          <a:prstGeom prst="rect">
            <a:avLst/>
          </a:prstGeom>
        </p:spPr>
      </p:pic>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3529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Концептуально простой компьютер можно представить в следующем виде:</a:t>
            </a:r>
          </a:p>
          <a:p>
            <a:pPr marL="0" indent="0">
              <a:buNone/>
            </a:pPr>
            <a:endParaRPr lang="ru-RU"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92197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Шинная архитектура</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3529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Говоря более подробно о структуре системной шины можно представить следующее:</a:t>
            </a:r>
          </a:p>
          <a:p>
            <a:pPr marL="0" indent="0">
              <a:buNone/>
            </a:pPr>
            <a:endParaRPr lang="ru-RU" dirty="0">
              <a:latin typeface="Cambria" panose="02040503050406030204" pitchFamily="18" charset="0"/>
              <a:ea typeface="Cambria" panose="02040503050406030204" pitchFamily="18" charset="0"/>
            </a:endParaRPr>
          </a:p>
        </p:txBody>
      </p:sp>
      <p:pic>
        <p:nvPicPr>
          <p:cNvPr id="2" name="Рисунок 3">
            <a:extLst>
              <a:ext uri="{FF2B5EF4-FFF2-40B4-BE49-F238E27FC236}">
                <a16:creationId xmlns:a16="http://schemas.microsoft.com/office/drawing/2014/main" id="{5DF9FC72-02B4-DD48-4B80-09ADB2448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348" y="2810665"/>
            <a:ext cx="10433304" cy="3472735"/>
          </a:xfrm>
          <a:prstGeom prst="rect">
            <a:avLst/>
          </a:prstGeom>
        </p:spPr>
      </p:pic>
    </p:spTree>
    <p:extLst>
      <p:ext uri="{BB962C8B-B14F-4D97-AF65-F5344CB8AC3E}">
        <p14:creationId xmlns:p14="http://schemas.microsoft.com/office/powerpoint/2010/main" val="2500257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Шинная архитектура</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5" name="Picture 4">
            <a:extLst>
              <a:ext uri="{FF2B5EF4-FFF2-40B4-BE49-F238E27FC236}">
                <a16:creationId xmlns:a16="http://schemas.microsoft.com/office/drawing/2014/main" id="{3589F359-5FD0-3893-2AFB-4B5430BE4E8C}"/>
              </a:ext>
            </a:extLst>
          </p:cNvPr>
          <p:cNvPicPr>
            <a:picLocks noChangeAspect="1"/>
          </p:cNvPicPr>
          <p:nvPr/>
        </p:nvPicPr>
        <p:blipFill>
          <a:blip r:embed="rId2"/>
          <a:stretch>
            <a:fillRect/>
          </a:stretch>
        </p:blipFill>
        <p:spPr>
          <a:xfrm>
            <a:off x="1265380" y="2238432"/>
            <a:ext cx="9923853" cy="4456916"/>
          </a:xfrm>
          <a:prstGeom prst="rect">
            <a:avLst/>
          </a:prstGeom>
        </p:spPr>
      </p:pic>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3529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Как уже было сказано современные устройства используют множество шин:</a:t>
            </a:r>
          </a:p>
          <a:p>
            <a:pPr marL="0" indent="0">
              <a:buNone/>
            </a:pPr>
            <a:endParaRPr lang="ru-RU"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547926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По этой шине данные передаются между различными устройствами. Разрядность шины данных определяется разрядностью процессора, т. е. количеством двоичных разрядов, которые процессор обрабатывает за один такт</a:t>
            </a:r>
          </a:p>
          <a:p>
            <a:pPr marL="0" indent="0">
              <a:buNone/>
            </a:pPr>
            <a:r>
              <a:rPr lang="ru-RU" dirty="0">
                <a:latin typeface="Cambria" panose="02040503050406030204" pitchFamily="18" charset="0"/>
                <a:ea typeface="Cambria" panose="02040503050406030204" pitchFamily="18" charset="0"/>
              </a:rPr>
              <a:t>Со времени создания первого персонального компьютера разрядность шины данных увеличилась с 8 до 64 бит</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989602900"/>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Шина данных</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577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Каждая ячейка оперативной памяти имеет свой адрес. Адрес передается по адресной шине. Разрядность шины адреса определяет адресное пространство процессора, т. е. количество ячеек оперативной памяти, которые могут иметь уникальные адреса. Количество адресуемых ячеек памяти равно </a:t>
                </a:r>
                <a14:m>
                  <m:oMath xmlns:m="http://schemas.openxmlformats.org/officeDocument/2006/math">
                    <m:sSup>
                      <m:sSupPr>
                        <m:ctrlPr>
                          <a:rPr lang="ru-RU" i="1" dirty="0" smtClean="0">
                            <a:latin typeface="Cambria Math" panose="02040503050406030204" pitchFamily="18" charset="0"/>
                            <a:ea typeface="Cambria" panose="02040503050406030204" pitchFamily="18" charset="0"/>
                          </a:rPr>
                        </m:ctrlPr>
                      </m:sSupPr>
                      <m:e>
                        <m:r>
                          <a:rPr lang="ru-RU" b="0" i="1" dirty="0" smtClean="0">
                            <a:latin typeface="Cambria Math" panose="02040503050406030204" pitchFamily="18" charset="0"/>
                            <a:ea typeface="Cambria" panose="02040503050406030204" pitchFamily="18" charset="0"/>
                          </a:rPr>
                          <m:t>2</m:t>
                        </m:r>
                      </m:e>
                      <m:sup>
                        <m:r>
                          <a:rPr lang="en-US" b="0" i="1" dirty="0" smtClean="0">
                            <a:latin typeface="Cambria Math" panose="02040503050406030204" pitchFamily="18" charset="0"/>
                            <a:ea typeface="Cambria" panose="02040503050406030204" pitchFamily="18" charset="0"/>
                          </a:rPr>
                          <m:t>𝑛</m:t>
                        </m:r>
                      </m:sup>
                    </m:sSup>
                  </m:oMath>
                </a14:m>
                <a:r>
                  <a:rPr lang="ru-RU" dirty="0">
                    <a:latin typeface="Cambria" panose="02040503050406030204" pitchFamily="18" charset="0"/>
                    <a:ea typeface="Cambria" panose="02040503050406030204" pitchFamily="18" charset="0"/>
                  </a:rPr>
                  <a:t>, где n – разрядность шины адреса</a:t>
                </a:r>
              </a:p>
              <a:p>
                <a:pPr marL="0" indent="0">
                  <a:buNone/>
                </a:pPr>
                <a:r>
                  <a:rPr lang="ru-RU" dirty="0">
                    <a:latin typeface="Cambria" panose="02040503050406030204" pitchFamily="18" charset="0"/>
                    <a:ea typeface="Cambria" panose="02040503050406030204" pitchFamily="18" charset="0"/>
                  </a:rPr>
                  <a:t>В первых персональных компьютерах разрядность шины адреса составляла 16 бит, в современных персональных компьютерах разрядность шины адреса составляет 64 бита</a:t>
                </a:r>
                <a:endParaRPr lang="en-US" dirty="0">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Но реально в пользовательских устройствах зачастую используются лишь 48 бит в виду достаточности адресного пространства при такой разрядности шины</a:t>
                </a:r>
              </a:p>
            </p:txBody>
          </p:sp>
        </mc:Choice>
        <mc:Fallback xmlns="">
          <p:sp>
            <p:nvSpPr>
              <p:cNvPr id="3" name="Объект 2">
                <a:extLst>
                  <a:ext uri="{FF2B5EF4-FFF2-40B4-BE49-F238E27FC236}">
                    <a16:creationId xmlns:a16="http://schemas.microsoft.com/office/drawing/2014/main" id="{E4C872B9-D9C1-72E3-7ECA-E6F5C6AF1ABA}"/>
                  </a:ext>
                </a:extLst>
              </p:cNvPr>
              <p:cNvSpPr>
                <a:spLocks noGrp="1" noRot="1" noChangeAspect="1" noMove="1" noResize="1" noEditPoints="1" noAdjustHandles="1" noChangeArrowheads="1" noChangeShapeType="1" noTextEdit="1"/>
              </p:cNvSpPr>
              <p:nvPr>
                <p:ph idx="1"/>
              </p:nvPr>
            </p:nvSpPr>
            <p:spPr>
              <a:xfrm>
                <a:off x="838199" y="1494691"/>
                <a:ext cx="10474453" cy="4998183"/>
              </a:xfrm>
              <a:blipFill>
                <a:blip r:embed="rId2"/>
                <a:stretch>
                  <a:fillRect l="-1163" t="-2073" r="-1862" b="-2439"/>
                </a:stretch>
              </a:blipFill>
            </p:spPr>
            <p:txBody>
              <a:bodyPr/>
              <a:lstStyle/>
              <a:p>
                <a:r>
                  <a:rPr lang="en-US">
                    <a:noFill/>
                  </a:rPr>
                  <a:t> </a:t>
                </a:r>
              </a:p>
            </p:txBody>
          </p:sp>
        </mc:Fallback>
      </mc:AlternateContent>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642528355"/>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Шина адреса</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4145334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По шине управления передаются сигналы, определяющие характер обмена информацией по магистрали</a:t>
            </a:r>
          </a:p>
          <a:p>
            <a:pPr marL="0" indent="0">
              <a:buNone/>
            </a:pPr>
            <a:r>
              <a:rPr lang="ru-RU" dirty="0">
                <a:latin typeface="Cambria" panose="02040503050406030204" pitchFamily="18" charset="0"/>
                <a:ea typeface="Cambria" panose="02040503050406030204" pitchFamily="18" charset="0"/>
              </a:rPr>
              <a:t>Сигналы управления определяют, какую операцию – считывание или запись информации из памяти – нужно производить, синхронизируют обмен информацией между устройствами и т. д.</a:t>
            </a:r>
          </a:p>
          <a:p>
            <a:pPr marL="0" indent="0">
              <a:buNone/>
            </a:pPr>
            <a:r>
              <a:rPr lang="ru-RU" dirty="0">
                <a:latin typeface="Cambria" panose="02040503050406030204" pitchFamily="18" charset="0"/>
                <a:ea typeface="Cambria" panose="02040503050406030204" pitchFamily="18" charset="0"/>
              </a:rPr>
              <a:t>Устройство, управляющее магистралью – центральное процессорное устройство (ЦПУ) или, проще говоря, процессор</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1357677642"/>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Шина управления</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837008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Некоторые устройства, соединенные с шиной, являются </a:t>
            </a:r>
            <a:r>
              <a:rPr lang="ru-RU" b="1" dirty="0">
                <a:latin typeface="Cambria" panose="02040503050406030204" pitchFamily="18" charset="0"/>
                <a:ea typeface="Cambria" panose="02040503050406030204" pitchFamily="18" charset="0"/>
              </a:rPr>
              <a:t>активными</a:t>
            </a:r>
            <a:r>
              <a:rPr lang="ru-RU" dirty="0">
                <a:latin typeface="Cambria" panose="02040503050406030204" pitchFamily="18" charset="0"/>
                <a:ea typeface="Cambria" panose="02040503050406030204" pitchFamily="18" charset="0"/>
              </a:rPr>
              <a:t> и могут инициировать передачу информации по шине, тогда как другие являются </a:t>
            </a:r>
            <a:r>
              <a:rPr lang="ru-RU" b="1" dirty="0">
                <a:latin typeface="Cambria" panose="02040503050406030204" pitchFamily="18" charset="0"/>
                <a:ea typeface="Cambria" panose="02040503050406030204" pitchFamily="18" charset="0"/>
              </a:rPr>
              <a:t>пассивными</a:t>
            </a:r>
            <a:r>
              <a:rPr lang="ru-RU" dirty="0">
                <a:latin typeface="Cambria" panose="02040503050406030204" pitchFamily="18" charset="0"/>
                <a:ea typeface="Cambria" panose="02040503050406030204" pitchFamily="18" charset="0"/>
              </a:rPr>
              <a:t> и ждут запросов. Активное устройство называется </a:t>
            </a:r>
            <a:r>
              <a:rPr lang="ru-RU" b="1" dirty="0">
                <a:latin typeface="Cambria" panose="02040503050406030204" pitchFamily="18" charset="0"/>
                <a:ea typeface="Cambria" panose="02040503050406030204" pitchFamily="18" charset="0"/>
              </a:rPr>
              <a:t>задающим</a:t>
            </a:r>
            <a:r>
              <a:rPr lang="ru-RU" dirty="0">
                <a:latin typeface="Cambria" panose="02040503050406030204" pitchFamily="18" charset="0"/>
                <a:ea typeface="Cambria" panose="02040503050406030204" pitchFamily="18" charset="0"/>
              </a:rPr>
              <a:t>, пассивное – </a:t>
            </a:r>
            <a:r>
              <a:rPr lang="ru-RU" b="1" dirty="0">
                <a:latin typeface="Cambria" panose="02040503050406030204" pitchFamily="18" charset="0"/>
                <a:ea typeface="Cambria" panose="02040503050406030204" pitchFamily="18" charset="0"/>
              </a:rPr>
              <a:t>подчиненным</a:t>
            </a:r>
          </a:p>
          <a:p>
            <a:pPr marL="0" indent="0">
              <a:buNone/>
            </a:pPr>
            <a:r>
              <a:rPr lang="ru-RU" dirty="0">
                <a:latin typeface="Cambria" panose="02040503050406030204" pitchFamily="18" charset="0"/>
                <a:ea typeface="Cambria" panose="02040503050406030204" pitchFamily="18" charset="0"/>
              </a:rPr>
              <a:t>Роли могут меняться в зависимости от задач. Например, когда центральный процессор требует от контроллера диска считать или записать блок информации, центральный процессор действует как задающее устройство, а контроллер диска – как подчиненное. Контроллер диска может действовать как задающее устройство, когда он командует памяти принять данные, которые считал с диска</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285019630"/>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Системная шина</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971869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Описанную схему легко пополнять новыми устройствами – это свойство называют </a:t>
            </a:r>
            <a:r>
              <a:rPr lang="ru-RU" b="1" dirty="0">
                <a:latin typeface="Cambria" panose="02040503050406030204" pitchFamily="18" charset="0"/>
                <a:ea typeface="Cambria" panose="02040503050406030204" pitchFamily="18" charset="0"/>
              </a:rPr>
              <a:t>открытостью</a:t>
            </a:r>
            <a:r>
              <a:rPr lang="ru-RU" dirty="0">
                <a:latin typeface="Cambria" panose="02040503050406030204" pitchFamily="18" charset="0"/>
                <a:ea typeface="Cambria" panose="02040503050406030204" pitchFamily="18" charset="0"/>
              </a:rPr>
              <a:t> </a:t>
            </a:r>
            <a:r>
              <a:rPr lang="ru-RU" b="1" dirty="0">
                <a:latin typeface="Cambria" panose="02040503050406030204" pitchFamily="18" charset="0"/>
                <a:ea typeface="Cambria" panose="02040503050406030204" pitchFamily="18" charset="0"/>
              </a:rPr>
              <a:t>архитектуры</a:t>
            </a:r>
            <a:r>
              <a:rPr lang="ru-RU" dirty="0">
                <a:latin typeface="Cambria" panose="02040503050406030204" pitchFamily="18" charset="0"/>
                <a:ea typeface="Cambria" panose="02040503050406030204" pitchFamily="18" charset="0"/>
              </a:rPr>
              <a:t>. Для пользователя открытая архитектура означает возможность свободно выбирать состав внешних устройств для своего компьютера, т.е. конфигурировать его в зависимости от круга решаемых задач</a:t>
            </a:r>
          </a:p>
          <a:p>
            <a:pPr marL="0" indent="0">
              <a:buNone/>
            </a:pPr>
            <a:r>
              <a:rPr lang="ru-RU" dirty="0">
                <a:latin typeface="Cambria" panose="02040503050406030204" pitchFamily="18" charset="0"/>
                <a:ea typeface="Cambria" panose="02040503050406030204" pitchFamily="18" charset="0"/>
              </a:rPr>
              <a:t>Так как процессор теперь перестал быть центром конструкции, стало возможным реализовывать прямые связи между устройствами ЭВМ. На практике чаще всего используют передачу данных из внешних устройств в ОЗУ и наоборот (</a:t>
            </a:r>
            <a:r>
              <a:rPr lang="ru-RU" b="1" dirty="0">
                <a:latin typeface="Cambria" panose="02040503050406030204" pitchFamily="18" charset="0"/>
                <a:ea typeface="Cambria" panose="02040503050406030204" pitchFamily="18" charset="0"/>
              </a:rPr>
              <a:t>прямой доступ к памяти)</a:t>
            </a:r>
            <a:endParaRPr lang="ru-RU"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2127294489"/>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Открытая архитектура</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006980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На практике структура с единственной общей шиной применяется только для ЭВМ с небольшим количеством внешних устройств</a:t>
            </a:r>
          </a:p>
          <a:p>
            <a:pPr marL="0" indent="0">
              <a:buNone/>
            </a:pPr>
            <a:r>
              <a:rPr lang="ru-RU" dirty="0">
                <a:latin typeface="Cambria" panose="02040503050406030204" pitchFamily="18" charset="0"/>
                <a:ea typeface="Cambria" panose="02040503050406030204" pitchFamily="18" charset="0"/>
              </a:rPr>
              <a:t>При увеличении потоков информации между устройствами ЭВМ единственная магистраль перегружается, что существенно тормозит работу компьютера</a:t>
            </a:r>
          </a:p>
          <a:p>
            <a:pPr marL="0" indent="0">
              <a:buNone/>
            </a:pPr>
            <a:r>
              <a:rPr lang="ru-RU" dirty="0">
                <a:latin typeface="Cambria" panose="02040503050406030204" pitchFamily="18" charset="0"/>
                <a:ea typeface="Cambria" panose="02040503050406030204" pitchFamily="18" charset="0"/>
              </a:rPr>
              <a:t>Поэтому в состав ЭВМ могут вводиться одна или несколько дополнительных шин. Например, одна шина может использоваться для обмена с памятью, вторая – для связи с «быстрыми», а третья – с «медленными» внешними устройствами. Отметим, что высокоскоростная шина данных ОЗУ обязательно требуется при наличии режима ПДП</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Открытая архитектура</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950545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60109"/>
          </a:xfrm>
        </p:spPr>
        <p:txBody>
          <a:bodyPr wrap="square">
            <a:normAutofit/>
          </a:bodyPr>
          <a:lstStyle/>
          <a:p>
            <a:pPr marL="0" indent="0">
              <a:buNone/>
            </a:pPr>
            <a:r>
              <a:rPr lang="ru-RU" sz="2400" dirty="0">
                <a:latin typeface="Cambria" panose="02040503050406030204" pitchFamily="18" charset="0"/>
                <a:ea typeface="Cambria" panose="02040503050406030204" pitchFamily="18" charset="0"/>
              </a:rPr>
              <a:t>Вследствие этой эволюции</a:t>
            </a:r>
            <a:br>
              <a:rPr lang="ru-RU"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массовая x86-система на</a:t>
            </a:r>
            <a:br>
              <a:rPr lang="ru-RU"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данный момент имеет</a:t>
            </a:r>
            <a:br>
              <a:rPr lang="ru-RU"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следующий вид</a:t>
            </a:r>
          </a:p>
          <a:p>
            <a:pPr marL="0" indent="0">
              <a:buNone/>
            </a:pPr>
            <a:r>
              <a:rPr lang="ru-RU" sz="2400" dirty="0">
                <a:latin typeface="Cambria" panose="02040503050406030204" pitchFamily="18" charset="0"/>
                <a:ea typeface="Cambria" panose="02040503050406030204" pitchFamily="18" charset="0"/>
              </a:rPr>
              <a:t>У этой системы имеется</a:t>
            </a:r>
            <a:br>
              <a:rPr lang="ru-RU"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множество шин (например, </a:t>
            </a:r>
            <a:br>
              <a:rPr lang="ru-RU"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шина кэш-памяти, шина памяти</a:t>
            </a:r>
            <a:r>
              <a:rPr lang="en-US" sz="2400" dirty="0">
                <a:latin typeface="Cambria" panose="02040503050406030204" pitchFamily="18" charset="0"/>
                <a:ea typeface="Cambria" panose="02040503050406030204" pitchFamily="18" charset="0"/>
              </a:rPr>
              <a:t>,</a:t>
            </a:r>
            <a:br>
              <a:rPr lang="en-US"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а также шины </a:t>
            </a:r>
            <a:r>
              <a:rPr lang="ru-RU" sz="2400" dirty="0" err="1">
                <a:latin typeface="Cambria" panose="02040503050406030204" pitchFamily="18" charset="0"/>
                <a:ea typeface="Cambria" panose="02040503050406030204" pitchFamily="18" charset="0"/>
              </a:rPr>
              <a:t>PCIe</a:t>
            </a:r>
            <a:r>
              <a:rPr lang="ru-RU" sz="2400" dirty="0">
                <a:latin typeface="Cambria" panose="02040503050406030204" pitchFamily="18" charset="0"/>
                <a:ea typeface="Cambria" panose="02040503050406030204" pitchFamily="18" charset="0"/>
              </a:rPr>
              <a:t>, PCI, USB, SATA</a:t>
            </a:r>
            <a:br>
              <a:rPr lang="en-US"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 и DMI), каждая из которых имеет</a:t>
            </a:r>
            <a:br>
              <a:rPr lang="en-US"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свою скорость</a:t>
            </a:r>
            <a:r>
              <a:rPr lang="en-US" sz="2400" dirty="0">
                <a:latin typeface="Cambria" panose="02040503050406030204" pitchFamily="18" charset="0"/>
                <a:ea typeface="Cambria" panose="02040503050406030204" pitchFamily="18" charset="0"/>
              </a:rPr>
              <a:t> </a:t>
            </a:r>
            <a:r>
              <a:rPr lang="ru-RU" sz="2400" dirty="0">
                <a:latin typeface="Cambria" panose="02040503050406030204" pitchFamily="18" charset="0"/>
                <a:ea typeface="Cambria" panose="02040503050406030204" pitchFamily="18" charset="0"/>
              </a:rPr>
              <a:t>передачи данных и</a:t>
            </a:r>
            <a:br>
              <a:rPr lang="en-US"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свое предназначение.</a:t>
            </a:r>
            <a:br>
              <a:rPr lang="en-US"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Операционная система для</a:t>
            </a:r>
            <a:br>
              <a:rPr lang="en-US"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осуществления</a:t>
            </a:r>
            <a:r>
              <a:rPr lang="en-US" sz="2400" dirty="0">
                <a:latin typeface="Cambria" panose="02040503050406030204" pitchFamily="18" charset="0"/>
                <a:ea typeface="Cambria" panose="02040503050406030204" pitchFamily="18" charset="0"/>
              </a:rPr>
              <a:t> </a:t>
            </a:r>
            <a:r>
              <a:rPr lang="ru-RU" sz="2400" dirty="0">
                <a:latin typeface="Cambria" panose="02040503050406030204" pitchFamily="18" charset="0"/>
                <a:ea typeface="Cambria" panose="02040503050406030204" pitchFamily="18" charset="0"/>
              </a:rPr>
              <a:t>функций</a:t>
            </a:r>
            <a:br>
              <a:rPr lang="en-US"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настройки и управления</a:t>
            </a:r>
            <a:br>
              <a:rPr lang="en-US" sz="2400" dirty="0">
                <a:latin typeface="Cambria" panose="02040503050406030204" pitchFamily="18" charset="0"/>
                <a:ea typeface="Cambria" panose="02040503050406030204" pitchFamily="18" charset="0"/>
              </a:rPr>
            </a:br>
            <a:r>
              <a:rPr lang="ru-RU" sz="2400" dirty="0">
                <a:latin typeface="Cambria" panose="02040503050406030204" pitchFamily="18" charset="0"/>
                <a:ea typeface="Cambria" panose="02040503050406030204" pitchFamily="18" charset="0"/>
              </a:rPr>
              <a:t>должна знать обо всех этих шинах</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Открытая архитектура</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7" name="Picture 6">
            <a:extLst>
              <a:ext uri="{FF2B5EF4-FFF2-40B4-BE49-F238E27FC236}">
                <a16:creationId xmlns:a16="http://schemas.microsoft.com/office/drawing/2014/main" id="{9F81E53A-EC05-E50C-7E6F-E9F6058F33F7}"/>
              </a:ext>
            </a:extLst>
          </p:cNvPr>
          <p:cNvPicPr>
            <a:picLocks noChangeAspect="1"/>
          </p:cNvPicPr>
          <p:nvPr/>
        </p:nvPicPr>
        <p:blipFill>
          <a:blip r:embed="rId2"/>
          <a:stretch>
            <a:fillRect/>
          </a:stretch>
        </p:blipFill>
        <p:spPr>
          <a:xfrm>
            <a:off x="5779517" y="1494691"/>
            <a:ext cx="6220521" cy="5260109"/>
          </a:xfrm>
          <a:prstGeom prst="rect">
            <a:avLst/>
          </a:prstGeom>
        </p:spPr>
      </p:pic>
    </p:spTree>
    <p:extLst>
      <p:ext uri="{BB962C8B-B14F-4D97-AF65-F5344CB8AC3E}">
        <p14:creationId xmlns:p14="http://schemas.microsoft.com/office/powerpoint/2010/main" val="174181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3529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Перед тем как приступить к рассмотрению отдельных устройств, стоит отметить что без некоторых из устройств </a:t>
            </a:r>
            <a:r>
              <a:rPr lang="ru-RU" b="1" dirty="0">
                <a:latin typeface="Cambria" panose="02040503050406030204" pitchFamily="18" charset="0"/>
                <a:ea typeface="Cambria" panose="02040503050406030204" pitchFamily="18" charset="0"/>
              </a:rPr>
              <a:t>использование</a:t>
            </a:r>
            <a:r>
              <a:rPr lang="ru-RU" dirty="0">
                <a:latin typeface="Cambria" panose="02040503050406030204" pitchFamily="18" charset="0"/>
                <a:ea typeface="Cambria" panose="02040503050406030204" pitchFamily="18" charset="0"/>
              </a:rPr>
              <a:t> </a:t>
            </a:r>
            <a:r>
              <a:rPr lang="ru-RU" b="1" dirty="0">
                <a:latin typeface="Cambria" panose="02040503050406030204" pitchFamily="18" charset="0"/>
                <a:ea typeface="Cambria" panose="02040503050406030204" pitchFamily="18" charset="0"/>
              </a:rPr>
              <a:t>человеком </a:t>
            </a:r>
            <a:r>
              <a:rPr lang="ru-RU" dirty="0">
                <a:latin typeface="Cambria" panose="02040503050406030204" pitchFamily="18" charset="0"/>
                <a:ea typeface="Cambria" panose="02040503050406030204" pitchFamily="18" charset="0"/>
              </a:rPr>
              <a:t>ЭВМ становится затруднительным или даже невозможным, однако это не значит что такая ЭВМ не может </a:t>
            </a:r>
            <a:r>
              <a:rPr lang="ru-RU" b="1" dirty="0">
                <a:latin typeface="Cambria" panose="02040503050406030204" pitchFamily="18" charset="0"/>
                <a:ea typeface="Cambria" panose="02040503050406030204" pitchFamily="18" charset="0"/>
              </a:rPr>
              <a:t>функционировать!</a:t>
            </a:r>
          </a:p>
          <a:p>
            <a:pPr marL="0" indent="0">
              <a:buNone/>
            </a:pPr>
            <a:r>
              <a:rPr lang="ru-RU" dirty="0">
                <a:latin typeface="Cambria" panose="02040503050406030204" pitchFamily="18" charset="0"/>
                <a:ea typeface="Cambria" panose="02040503050406030204" pitchFamily="18" charset="0"/>
              </a:rPr>
              <a:t>Примеры таких ЭВМ:</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Промышленные контроллеры</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Микроконтроллеры</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Бортовые компьютеры</a:t>
            </a:r>
          </a:p>
          <a:p>
            <a:pPr>
              <a:buFont typeface="Wingdings" panose="05000000000000000000" pitchFamily="2" charset="2"/>
              <a:buChar char="Ø"/>
            </a:pPr>
            <a:r>
              <a:rPr lang="en-US" dirty="0">
                <a:latin typeface="Cambria" panose="02040503050406030204" pitchFamily="18" charset="0"/>
                <a:ea typeface="Cambria" panose="02040503050406030204" pitchFamily="18" charset="0"/>
              </a:rPr>
              <a:t>SCADA-</a:t>
            </a:r>
            <a:r>
              <a:rPr lang="ru-RU" dirty="0">
                <a:latin typeface="Cambria" panose="02040503050406030204" pitchFamily="18" charset="0"/>
                <a:ea typeface="Cambria" panose="02040503050406030204" pitchFamily="18" charset="0"/>
              </a:rPr>
              <a:t>системы</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Архитектура вычислительных машин</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851912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Подводя краткие итоги об архитектуре вычислительных машин, хотелось бы отметить что в современных терминах описанная ранее архитектура взаимодействия называется </a:t>
            </a:r>
            <a:r>
              <a:rPr lang="ru-RU" b="1" dirty="0">
                <a:latin typeface="Cambria" panose="02040503050406030204" pitchFamily="18" charset="0"/>
                <a:ea typeface="Cambria" panose="02040503050406030204" pitchFamily="18" charset="0"/>
              </a:rPr>
              <a:t>модульно-</a:t>
            </a:r>
            <a:r>
              <a:rPr kumimoji="0" lang="ru-RU"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магистральной архитектурой</a:t>
            </a:r>
          </a:p>
          <a:p>
            <a:pPr marL="0" indent="0">
              <a:buNone/>
            </a:pPr>
            <a:r>
              <a:rPr lang="ru-RU" dirty="0">
                <a:latin typeface="Cambria" panose="02040503050406030204" pitchFamily="18" charset="0"/>
                <a:ea typeface="Cambria" panose="02040503050406030204" pitchFamily="18" charset="0"/>
              </a:rPr>
              <a:t>Также стоит закрепить тот факт, что главной причиной усложнения архитектуры вычислительных машин стало желание </a:t>
            </a:r>
            <a:r>
              <a:rPr lang="ru-RU" b="1" dirty="0">
                <a:latin typeface="Cambria" panose="02040503050406030204" pitchFamily="18" charset="0"/>
                <a:ea typeface="Cambria" panose="02040503050406030204" pitchFamily="18" charset="0"/>
              </a:rPr>
              <a:t>как можно эффективнее использовать процессор</a:t>
            </a:r>
          </a:p>
          <a:p>
            <a:pPr marL="0" indent="0">
              <a:buNone/>
            </a:pPr>
            <a:endParaRPr lang="ru-RU" dirty="0">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Примеры </a:t>
            </a:r>
            <a:r>
              <a:rPr lang="ru-RU" b="1" dirty="0">
                <a:latin typeface="Cambria" panose="02040503050406030204" pitchFamily="18" charset="0"/>
                <a:ea typeface="Cambria" panose="02040503050406030204" pitchFamily="18" charset="0"/>
              </a:rPr>
              <a:t>внутренних</a:t>
            </a:r>
            <a:r>
              <a:rPr lang="ru-RU" dirty="0">
                <a:latin typeface="Cambria" panose="02040503050406030204" pitchFamily="18" charset="0"/>
                <a:ea typeface="Cambria" panose="02040503050406030204" pitchFamily="18" charset="0"/>
              </a:rPr>
              <a:t> компьютерных шин: ISA, PCI</a:t>
            </a:r>
          </a:p>
          <a:p>
            <a:pPr marL="0" indent="0">
              <a:buNone/>
            </a:pPr>
            <a:r>
              <a:rPr lang="ru-RU" dirty="0">
                <a:latin typeface="Cambria" panose="02040503050406030204" pitchFamily="18" charset="0"/>
                <a:ea typeface="Cambria" panose="02040503050406030204" pitchFamily="18" charset="0"/>
              </a:rPr>
              <a:t>Примеры </a:t>
            </a:r>
            <a:r>
              <a:rPr lang="ru-RU" b="1" dirty="0">
                <a:latin typeface="Cambria" panose="02040503050406030204" pitchFamily="18" charset="0"/>
                <a:ea typeface="Cambria" panose="02040503050406030204" pitchFamily="18" charset="0"/>
              </a:rPr>
              <a:t>внешних</a:t>
            </a:r>
            <a:r>
              <a:rPr lang="ru-RU" dirty="0">
                <a:latin typeface="Cambria" panose="02040503050406030204" pitchFamily="18" charset="0"/>
                <a:ea typeface="Cambria" panose="02040503050406030204" pitchFamily="18" charset="0"/>
              </a:rPr>
              <a:t> компьютерных шин: IDE, USB, SCSI, SATA</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269523373"/>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Модульно-магистральная архитектура</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95845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Также хотелось бы упомянуть две существующие архитектуры построения ЭВМ, а именно:</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Архитектура фон Неймана</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Гарвардская архитектура</a:t>
            </a:r>
          </a:p>
          <a:p>
            <a:pPr marL="0" indent="0">
              <a:buNone/>
            </a:pPr>
            <a:r>
              <a:rPr lang="ru-RU" dirty="0">
                <a:latin typeface="Cambria" panose="02040503050406030204" pitchFamily="18" charset="0"/>
                <a:ea typeface="Cambria" panose="02040503050406030204" pitchFamily="18" charset="0"/>
              </a:rPr>
              <a:t>Говоря о современных устройствах первый вариант чаще встречается в персональных устройствах, а второй – в контроллерах и микроконтроллерах, а также, например, в реализации кэш-памяти процессора</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1652221547"/>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Архитектура вычислительных машин</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328645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Классическая архитектура ЭВМ, построенная по принципу фон Неймана и реализованная в вычислительных машинах двух (трех) поколений, содержит следующие основные блоки:</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арифметико-логическое устройство (АЛУ), выполняющее арифметические и логические операции</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управляющее устройство (УУ), организующее процесс выполнения программ</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внешнее запоминающее устройство (ВЗУ), или память, для хранения программ и данных</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оперативное запоминающее устройство (ОЗУ)</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устройства ввода и вывода информации (УВВ)</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708509250"/>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Архитектура вычислительных машин</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46290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В целом гарвардская архитектура ничем не отличается от фон Неймановской, за исключением принципа хранения данных и программ, а именно в этом случае они хранятся в различных запоминающих устройствах</a:t>
            </a:r>
          </a:p>
          <a:p>
            <a:pPr marL="0" indent="0">
              <a:buNone/>
            </a:pPr>
            <a:r>
              <a:rPr lang="ru-RU" dirty="0">
                <a:latin typeface="Cambria" panose="02040503050406030204" pitchFamily="18" charset="0"/>
                <a:ea typeface="Cambria" panose="02040503050406030204" pitchFamily="18" charset="0"/>
              </a:rPr>
              <a:t>Также из этого следует, что каналы данных и инструкций также разделены в виде отдельных шин</a:t>
            </a:r>
          </a:p>
          <a:p>
            <a:pPr marL="0" indent="0">
              <a:buNone/>
            </a:pPr>
            <a:r>
              <a:rPr lang="ru-RU" dirty="0">
                <a:latin typeface="Cambria" panose="02040503050406030204" pitchFamily="18" charset="0"/>
                <a:ea typeface="Cambria" panose="02040503050406030204" pitchFamily="18" charset="0"/>
              </a:rPr>
              <a:t>В компьютере с использованием гарвардской архитектуры процессор может считывать очередную команду и оперировать памятью данных одновременно и без использования кэш-памяти, что невозможно в архитектуре фон Неймана</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3297562157"/>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Архитектура вычислительных машин</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159893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2B539-8397-BE7E-F789-0E04CF2F3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438" y="1202032"/>
            <a:ext cx="7551123" cy="5655968"/>
          </a:xfrm>
          <a:prstGeom prst="rect">
            <a:avLst/>
          </a:prstGeom>
        </p:spPr>
      </p:pic>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1030499314"/>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Архитектура вычислительных машин</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867503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92500" lnSpcReduction="20000"/>
          </a:bodyPr>
          <a:lstStyle/>
          <a:p>
            <a:pPr marL="0" indent="0">
              <a:buNone/>
            </a:pPr>
            <a:r>
              <a:rPr lang="ru-RU" dirty="0">
                <a:latin typeface="Cambria" panose="02040503050406030204" pitchFamily="18" charset="0"/>
                <a:ea typeface="Cambria" panose="02040503050406030204" pitchFamily="18" charset="0"/>
              </a:rPr>
              <a:t>Как уже говорилось, с точки зрения программиста, операционная система – это программа, добавляющая ряд команд и функций к командам и функциям, выполняемым аппаратным обеспечением</a:t>
            </a:r>
          </a:p>
          <a:p>
            <a:pPr marL="0" indent="0">
              <a:buNone/>
            </a:pPr>
            <a:r>
              <a:rPr lang="ru-RU" dirty="0">
                <a:latin typeface="Cambria" panose="02040503050406030204" pitchFamily="18" charset="0"/>
                <a:ea typeface="Cambria" panose="02040503050406030204" pitchFamily="18" charset="0"/>
              </a:rPr>
              <a:t>Три важные группы таких функций:</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Виртуальная память</a:t>
            </a:r>
            <a:r>
              <a:rPr lang="ru-RU" dirty="0">
                <a:latin typeface="Cambria" panose="02040503050406030204" pitchFamily="18" charset="0"/>
                <a:ea typeface="Cambria" panose="02040503050406030204" pitchFamily="18" charset="0"/>
              </a:rPr>
              <a:t>. Механизм виртуальной памяти используется многими операционными системами. Она позволяет создать впечатление, будто у машины больше памяти, чем есть на самом деле</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Файловый ввод-вывод</a:t>
            </a:r>
            <a:r>
              <a:rPr lang="ru-RU" dirty="0">
                <a:latin typeface="Cambria" panose="02040503050406030204" pitchFamily="18" charset="0"/>
                <a:ea typeface="Cambria" panose="02040503050406030204" pitchFamily="18" charset="0"/>
              </a:rPr>
              <a:t>. Это понятие более высокого уровня, чем команды ввода-вывода</a:t>
            </a:r>
          </a:p>
          <a:p>
            <a:pPr>
              <a:buFont typeface="Wingdings" panose="05000000000000000000" pitchFamily="2" charset="2"/>
              <a:buChar char="Ø"/>
            </a:pPr>
            <a:r>
              <a:rPr lang="ru-RU" b="1" dirty="0">
                <a:latin typeface="Cambria" panose="02040503050406030204" pitchFamily="18" charset="0"/>
                <a:ea typeface="Cambria" panose="02040503050406030204" pitchFamily="18" charset="0"/>
              </a:rPr>
              <a:t>Параллелизм</a:t>
            </a:r>
            <a:r>
              <a:rPr lang="ru-RU" dirty="0">
                <a:latin typeface="Cambria" panose="02040503050406030204" pitchFamily="18" charset="0"/>
                <a:ea typeface="Cambria" panose="02040503050406030204" pitchFamily="18" charset="0"/>
              </a:rPr>
              <a:t> (как организовано одновременное выполнение нескольких процессов, обмен информацией и синхронизация). Понятие процесса является очень важным, и мы подробно рассмотрим его в следующих лекциях</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414288660"/>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Организация работы компьютера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3017114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85000" lnSpcReduction="20000"/>
          </a:bodyPr>
          <a:lstStyle/>
          <a:p>
            <a:pPr marL="0" indent="0">
              <a:buNone/>
            </a:pPr>
            <a:r>
              <a:rPr lang="ru-RU" dirty="0">
                <a:latin typeface="Cambria" panose="02040503050406030204" pitchFamily="18" charset="0"/>
                <a:ea typeface="Cambria" panose="02040503050406030204" pitchFamily="18" charset="0"/>
              </a:rPr>
              <a:t>Если рассматривать более подробно, то самыми важными задачами управления компьютерным оборудованием, осуществляемыми операционной системой, являются следующие:</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Параллельное функционирование модулей ввода, вывода информации и процессора</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Организация кэширования данных и выполнение согласования скоростей информационного обмена</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Разбиение модулей и информационных данных среди процессов</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Организация удобной работы логического интерфейса между модулями и оставшейся частью системы</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Организация поддержки различных устройств с обеспечением возможности просто их добавить</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Режим динамической загрузки и выгрузки драйверов</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Обеспечение поддержки набора файловых систем</a:t>
            </a:r>
          </a:p>
          <a:p>
            <a:pPr marL="0" indent="0">
              <a:buNone/>
            </a:pPr>
            <a:endParaRPr lang="ru-RU"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Организация работы компьютера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5608994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fontScale="92500" lnSpcReduction="10000"/>
          </a:bodyPr>
          <a:lstStyle/>
          <a:p>
            <a:pPr marL="0" indent="0">
              <a:buNone/>
            </a:pPr>
            <a:r>
              <a:rPr lang="ru-RU" dirty="0">
                <a:latin typeface="Cambria" panose="02040503050406030204" pitchFamily="18" charset="0"/>
                <a:ea typeface="Cambria" panose="02040503050406030204" pitchFamily="18" charset="0"/>
              </a:rPr>
              <a:t>Модули, предназначенные для ввода и вывода информации, подразделяются на следующие типы:</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Модули, ориентированные на работу с </a:t>
            </a:r>
            <a:r>
              <a:rPr lang="ru-RU" b="1" dirty="0">
                <a:latin typeface="Cambria" panose="02040503050406030204" pitchFamily="18" charset="0"/>
                <a:ea typeface="Cambria" panose="02040503050406030204" pitchFamily="18" charset="0"/>
              </a:rPr>
              <a:t>блоками</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Модули, ориентированные на работу с </a:t>
            </a:r>
            <a:r>
              <a:rPr lang="ru-RU" b="1" dirty="0">
                <a:latin typeface="Cambria" panose="02040503050406030204" pitchFamily="18" charset="0"/>
                <a:ea typeface="Cambria" panose="02040503050406030204" pitchFamily="18" charset="0"/>
              </a:rPr>
              <a:t>байтами</a:t>
            </a:r>
          </a:p>
          <a:p>
            <a:pPr marL="0" indent="0">
              <a:buNone/>
            </a:pPr>
            <a:r>
              <a:rPr lang="ru-RU" dirty="0">
                <a:latin typeface="Cambria" panose="02040503050406030204" pitchFamily="18" charset="0"/>
                <a:ea typeface="Cambria" panose="02040503050406030204" pitchFamily="18" charset="0"/>
              </a:rPr>
              <a:t>Ориентированное на работу с блоками оборудование сохраняет данные в блоках, имеющих фиксированный размер и свой уникальный адрес. Примером такого устройства может служить жёсткий диск</a:t>
            </a:r>
          </a:p>
          <a:p>
            <a:pPr marL="0" indent="0">
              <a:buNone/>
            </a:pPr>
            <a:r>
              <a:rPr lang="ru-RU" dirty="0">
                <a:latin typeface="Cambria" panose="02040503050406030204" pitchFamily="18" charset="0"/>
                <a:ea typeface="Cambria" panose="02040503050406030204" pitchFamily="18" charset="0"/>
              </a:rPr>
              <a:t>Модули, работающие с байтами, не имеют адресации и не обеспечивают возможность поиска информации. Они только могут генерировать или потреблять байтовую очерёдность. В качестве примера таких устройств можно привести сетевые адаптеры, терминалы и так далее</a:t>
            </a:r>
          </a:p>
          <a:p>
            <a:pPr marL="0" indent="0">
              <a:buNone/>
            </a:pPr>
            <a:endParaRPr lang="ru-RU"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Организация работы компьютера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64773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66327"/>
          </a:xfrm>
        </p:spPr>
        <p:txBody>
          <a:bodyPr wrap="square">
            <a:normAutofit lnSpcReduction="10000"/>
          </a:bodyPr>
          <a:lstStyle/>
          <a:p>
            <a:pPr marL="0" indent="0">
              <a:buNone/>
            </a:pPr>
            <a:r>
              <a:rPr lang="ru-RU" dirty="0">
                <a:latin typeface="Cambria" panose="02040503050406030204" pitchFamily="18" charset="0"/>
                <a:ea typeface="Cambria" panose="02040503050406030204" pitchFamily="18" charset="0"/>
              </a:rPr>
              <a:t>Основные принципы построения ПО ввода и вывода информации:</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Разбиение на отдельные уровни</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Обработка ошибок</a:t>
            </a:r>
          </a:p>
          <a:p>
            <a:pPr marL="0" indent="0">
              <a:buNone/>
            </a:pPr>
            <a:r>
              <a:rPr lang="ru-RU" dirty="0">
                <a:latin typeface="Cambria" panose="02040503050406030204" pitchFamily="18" charset="0"/>
                <a:ea typeface="Cambria" panose="02040503050406030204" pitchFamily="18" charset="0"/>
              </a:rPr>
              <a:t>Программное обеспечение ввода и вывода информации делится на следующие уровни:</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Уровень обработки прерываний</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Уровень драйверов оборудования</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Уровень независимого от оборудования слоя операционной системы (системные вызовы)</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Пользовательский уровень программного обеспечения (функции библиотек)</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Организация работы компьютера</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846015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66327"/>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Для закрепления знаний по вопросам устройства ЭВМ есть замечательная книга:</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122150759"/>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Совет</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graphicFrame>
        <p:nvGraphicFramePr>
          <p:cNvPr id="2" name="Object 1">
            <a:extLst>
              <a:ext uri="{FF2B5EF4-FFF2-40B4-BE49-F238E27FC236}">
                <a16:creationId xmlns:a16="http://schemas.microsoft.com/office/drawing/2014/main" id="{D18BC265-1B4D-49A4-4977-0452259107EF}"/>
              </a:ext>
            </a:extLst>
          </p:cNvPr>
          <p:cNvGraphicFramePr>
            <a:graphicFrameLocks noChangeAspect="1"/>
          </p:cNvGraphicFramePr>
          <p:nvPr>
            <p:extLst>
              <p:ext uri="{D42A27DB-BD31-4B8C-83A1-F6EECF244321}">
                <p14:modId xmlns:p14="http://schemas.microsoft.com/office/powerpoint/2010/main" val="3171728263"/>
              </p:ext>
            </p:extLst>
          </p:nvPr>
        </p:nvGraphicFramePr>
        <p:xfrm>
          <a:off x="4708092" y="2687805"/>
          <a:ext cx="2775816" cy="3657288"/>
        </p:xfrm>
        <a:graphic>
          <a:graphicData uri="http://schemas.openxmlformats.org/presentationml/2006/ole">
            <mc:AlternateContent xmlns:mc="http://schemas.openxmlformats.org/markup-compatibility/2006">
              <mc:Choice xmlns:v="urn:schemas-microsoft-com:vml" Requires="v">
                <p:oleObj name="PDF" r:id="rId2" imgW="0" imgH="360" progId="FoxitReader.Document">
                  <p:embed/>
                </p:oleObj>
              </mc:Choice>
              <mc:Fallback>
                <p:oleObj name="PDF" r:id="rId2" imgW="0" imgH="360" progId="FoxitReader.Document">
                  <p:embed/>
                  <p:pic>
                    <p:nvPicPr>
                      <p:cNvPr id="0" name=""/>
                      <p:cNvPicPr/>
                      <p:nvPr/>
                    </p:nvPicPr>
                    <p:blipFill>
                      <a:blip r:embed="rId3"/>
                      <a:stretch>
                        <a:fillRect/>
                      </a:stretch>
                    </p:blipFill>
                    <p:spPr>
                      <a:xfrm>
                        <a:off x="4708092" y="2687805"/>
                        <a:ext cx="2775816" cy="3657288"/>
                      </a:xfrm>
                      <a:prstGeom prst="rect">
                        <a:avLst/>
                      </a:prstGeom>
                    </p:spPr>
                  </p:pic>
                </p:oleObj>
              </mc:Fallback>
            </mc:AlternateContent>
          </a:graphicData>
        </a:graphic>
      </p:graphicFrame>
    </p:spTree>
    <p:extLst>
      <p:ext uri="{BB962C8B-B14F-4D97-AF65-F5344CB8AC3E}">
        <p14:creationId xmlns:p14="http://schemas.microsoft.com/office/powerpoint/2010/main" val="672749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lnSpcReduction="10000"/>
          </a:bodyPr>
          <a:lstStyle/>
          <a:p>
            <a:pPr marL="0" indent="0">
              <a:buNone/>
            </a:pPr>
            <a:r>
              <a:rPr lang="ru-RU" b="1" dirty="0">
                <a:latin typeface="Cambria" panose="02040503050406030204" pitchFamily="18" charset="0"/>
                <a:ea typeface="Cambria" panose="02040503050406030204" pitchFamily="18" charset="0"/>
              </a:rPr>
              <a:t>Центральный процессорное устройство </a:t>
            </a:r>
            <a:r>
              <a:rPr lang="ru-RU" dirty="0">
                <a:latin typeface="Cambria" panose="02040503050406030204" pitchFamily="18" charset="0"/>
                <a:ea typeface="Cambria" panose="02040503050406030204" pitchFamily="18" charset="0"/>
              </a:rPr>
              <a:t>(далее</a:t>
            </a:r>
            <a:r>
              <a:rPr lang="en-US" dirty="0">
                <a:latin typeface="Cambria" panose="02040503050406030204" pitchFamily="18" charset="0"/>
                <a:ea typeface="Cambria" panose="02040503050406030204" pitchFamily="18" charset="0"/>
              </a:rPr>
              <a:t> – </a:t>
            </a:r>
            <a:r>
              <a:rPr lang="ru-RU" dirty="0">
                <a:latin typeface="Cambria" panose="02040503050406030204" pitchFamily="18" charset="0"/>
                <a:ea typeface="Cambria" panose="02040503050406030204" pitchFamily="18" charset="0"/>
              </a:rPr>
              <a:t>ЦПУ) – это «мозг» компьютера. Он выбирает команды из памяти и выполняет их</a:t>
            </a:r>
          </a:p>
          <a:p>
            <a:pPr marL="0" indent="0">
              <a:buNone/>
            </a:pPr>
            <a:r>
              <a:rPr lang="ru-RU" dirty="0">
                <a:latin typeface="Cambria" panose="02040503050406030204" pitchFamily="18" charset="0"/>
                <a:ea typeface="Cambria" panose="02040503050406030204" pitchFamily="18" charset="0"/>
              </a:rPr>
              <a:t>Обычный цикл работы центрального процессора выглядит так: </a:t>
            </a:r>
            <a:r>
              <a:rPr lang="ru-RU" b="1" dirty="0">
                <a:latin typeface="Cambria" panose="02040503050406030204" pitchFamily="18" charset="0"/>
                <a:ea typeface="Cambria" panose="02040503050406030204" pitchFamily="18" charset="0"/>
              </a:rPr>
              <a:t>выборка из памяти первой команды</a:t>
            </a:r>
            <a:r>
              <a:rPr lang="ru-RU" dirty="0">
                <a:latin typeface="Cambria" panose="02040503050406030204" pitchFamily="18" charset="0"/>
                <a:ea typeface="Cambria" panose="02040503050406030204" pitchFamily="18" charset="0"/>
              </a:rPr>
              <a:t>, ее </a:t>
            </a:r>
            <a:r>
              <a:rPr lang="ru-RU" b="1" dirty="0">
                <a:latin typeface="Cambria" panose="02040503050406030204" pitchFamily="18" charset="0"/>
                <a:ea typeface="Cambria" panose="02040503050406030204" pitchFamily="18" charset="0"/>
              </a:rPr>
              <a:t>декодирование</a:t>
            </a:r>
            <a:r>
              <a:rPr lang="ru-RU" dirty="0">
                <a:latin typeface="Cambria" panose="02040503050406030204" pitchFamily="18" charset="0"/>
                <a:ea typeface="Cambria" panose="02040503050406030204" pitchFamily="18" charset="0"/>
              </a:rPr>
              <a:t> для определения ее типа и операндов, </a:t>
            </a:r>
            <a:r>
              <a:rPr lang="ru-RU" b="1" dirty="0">
                <a:latin typeface="Cambria" panose="02040503050406030204" pitchFamily="18" charset="0"/>
                <a:ea typeface="Cambria" panose="02040503050406030204" pitchFamily="18" charset="0"/>
              </a:rPr>
              <a:t>выполнение</a:t>
            </a:r>
            <a:r>
              <a:rPr lang="ru-RU" dirty="0">
                <a:latin typeface="Cambria" panose="02040503050406030204" pitchFamily="18" charset="0"/>
                <a:ea typeface="Cambria" panose="02040503050406030204" pitchFamily="18" charset="0"/>
              </a:rPr>
              <a:t> этой команды, а затем выборка, декодирование и выполнение последующих команд</a:t>
            </a:r>
          </a:p>
          <a:p>
            <a:pPr marL="0" indent="0">
              <a:buNone/>
            </a:pPr>
            <a:r>
              <a:rPr lang="ru-RU" dirty="0">
                <a:latin typeface="Cambria" panose="02040503050406030204" pitchFamily="18" charset="0"/>
                <a:ea typeface="Cambria" panose="02040503050406030204" pitchFamily="18" charset="0"/>
              </a:rPr>
              <a:t>Этот цикл повторяется до тех пор, пока не закончится программа. Таким образом программы выполняются</a:t>
            </a:r>
          </a:p>
          <a:p>
            <a:pPr marL="0" indent="0">
              <a:buNone/>
            </a:pPr>
            <a:r>
              <a:rPr lang="ru-RU" dirty="0">
                <a:latin typeface="Cambria" panose="02040503050406030204" pitchFamily="18" charset="0"/>
                <a:ea typeface="Cambria" panose="02040503050406030204" pitchFamily="18" charset="0"/>
              </a:rPr>
              <a:t>Для каждого типа центрального процессора существует определенный набор команд, которые он может выполнять</a:t>
            </a:r>
          </a:p>
          <a:p>
            <a:pPr marL="0" indent="0">
              <a:buNone/>
            </a:pPr>
            <a:endParaRPr lang="ru-RU"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3574160900"/>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2050" name="Picture 2" descr="Picture background">
            <a:extLst>
              <a:ext uri="{FF2B5EF4-FFF2-40B4-BE49-F238E27FC236}">
                <a16:creationId xmlns:a16="http://schemas.microsoft.com/office/drawing/2014/main" id="{04CF1A7D-F6EA-1F2E-DDFD-7DBF125E0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68029">
            <a:off x="10173727" y="3923866"/>
            <a:ext cx="1602638" cy="156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3716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75775-7036-98AF-A483-822007F3728D}"/>
              </a:ext>
            </a:extLst>
          </p:cNvPr>
          <p:cNvSpPr>
            <a:spLocks noGrp="1"/>
          </p:cNvSpPr>
          <p:nvPr>
            <p:ph type="ctrTitle"/>
          </p:nvPr>
        </p:nvSpPr>
        <p:spPr>
          <a:xfrm>
            <a:off x="316523" y="1186961"/>
            <a:ext cx="11558954" cy="960194"/>
          </a:xfrm>
          <a:ln>
            <a:noFill/>
          </a:ln>
          <a:effectLst/>
        </p:spPr>
        <p:txBody>
          <a:bodyPr>
            <a:normAutofit/>
          </a:bodyPr>
          <a:lstStyle/>
          <a:p>
            <a:r>
              <a:rPr lang="ru-RU" dirty="0">
                <a:latin typeface="Cambria" panose="02040503050406030204" pitchFamily="18" charset="0"/>
                <a:ea typeface="Cambria" panose="02040503050406030204" pitchFamily="18" charset="0"/>
              </a:rPr>
              <a:t>Операционные системы</a:t>
            </a:r>
            <a:endParaRPr lang="LID4096" dirty="0">
              <a:latin typeface="Cambria" panose="02040503050406030204" pitchFamily="18" charset="0"/>
              <a:ea typeface="Cambria" panose="02040503050406030204" pitchFamily="18" charset="0"/>
            </a:endParaRPr>
          </a:p>
        </p:txBody>
      </p:sp>
      <p:sp>
        <p:nvSpPr>
          <p:cNvPr id="3" name="Подзаголовок 2">
            <a:extLst>
              <a:ext uri="{FF2B5EF4-FFF2-40B4-BE49-F238E27FC236}">
                <a16:creationId xmlns:a16="http://schemas.microsoft.com/office/drawing/2014/main" id="{0649BFEE-497D-21FD-61AE-CA3D267537F4}"/>
              </a:ext>
            </a:extLst>
          </p:cNvPr>
          <p:cNvSpPr>
            <a:spLocks noGrp="1"/>
          </p:cNvSpPr>
          <p:nvPr>
            <p:ph type="subTitle" idx="1"/>
          </p:nvPr>
        </p:nvSpPr>
        <p:spPr>
          <a:xfrm>
            <a:off x="1510810" y="3697763"/>
            <a:ext cx="9170377" cy="461839"/>
          </a:xfrm>
          <a:effectLst>
            <a:outerShdw blurRad="50800" dist="38100" dir="2700000" algn="tl" rotWithShape="0">
              <a:prstClr val="black">
                <a:alpha val="40000"/>
              </a:prstClr>
            </a:outerShdw>
          </a:effectLst>
        </p:spPr>
        <p:txBody>
          <a:bodyPr>
            <a:normAutofit lnSpcReduction="10000"/>
          </a:bodyPr>
          <a:lstStyle/>
          <a:p>
            <a:r>
              <a:rPr lang="ru-RU" sz="2800" b="1" dirty="0">
                <a:latin typeface="Verdana" panose="020B0604030504040204" pitchFamily="34" charset="0"/>
                <a:ea typeface="Verdana" panose="020B0604030504040204" pitchFamily="34" charset="0"/>
              </a:rPr>
              <a:t>Архитектура вычислительных машин</a:t>
            </a:r>
            <a:endParaRPr lang="LID4096" sz="2800" b="1"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6BD3AED9-28E1-DDF9-E07D-185D5DD54F4C}"/>
              </a:ext>
            </a:extLst>
          </p:cNvPr>
          <p:cNvSpPr txBox="1"/>
          <p:nvPr/>
        </p:nvSpPr>
        <p:spPr>
          <a:xfrm>
            <a:off x="3200400" y="650631"/>
            <a:ext cx="5627077" cy="369332"/>
          </a:xfrm>
          <a:prstGeom prst="rect">
            <a:avLst/>
          </a:prstGeom>
          <a:noFill/>
        </p:spPr>
        <p:txBody>
          <a:bodyPr wrap="square" rtlCol="0">
            <a:spAutoFit/>
          </a:bodyPr>
          <a:lstStyle/>
          <a:p>
            <a:endParaRPr lang="LID4096" dirty="0"/>
          </a:p>
        </p:txBody>
      </p:sp>
      <p:sp>
        <p:nvSpPr>
          <p:cNvPr id="6" name="TextBox 5">
            <a:extLst>
              <a:ext uri="{FF2B5EF4-FFF2-40B4-BE49-F238E27FC236}">
                <a16:creationId xmlns:a16="http://schemas.microsoft.com/office/drawing/2014/main" id="{A277C454-9338-E7F4-034B-E11CD51ED0FB}"/>
              </a:ext>
            </a:extLst>
          </p:cNvPr>
          <p:cNvSpPr txBox="1"/>
          <p:nvPr/>
        </p:nvSpPr>
        <p:spPr>
          <a:xfrm>
            <a:off x="5191861" y="3051019"/>
            <a:ext cx="1808277" cy="523220"/>
          </a:xfrm>
          <a:prstGeom prst="rect">
            <a:avLst/>
          </a:prstGeom>
          <a:noFill/>
        </p:spPr>
        <p:txBody>
          <a:bodyPr wrap="square">
            <a:spAutoFit/>
          </a:bodyPr>
          <a:lstStyle/>
          <a:p>
            <a:r>
              <a:rPr lang="ru-RU" sz="2800" dirty="0">
                <a:latin typeface="Cambria" panose="02040503050406030204" pitchFamily="18" charset="0"/>
                <a:ea typeface="Cambria" panose="02040503050406030204" pitchFamily="18" charset="0"/>
              </a:rPr>
              <a:t>Лекция </a:t>
            </a:r>
            <a:r>
              <a:rPr lang="en-US" sz="2800" dirty="0">
                <a:latin typeface="Cambria" panose="02040503050406030204" pitchFamily="18" charset="0"/>
                <a:ea typeface="Cambria" panose="02040503050406030204" pitchFamily="18" charset="0"/>
              </a:rPr>
              <a:t>2</a:t>
            </a:r>
            <a:endParaRPr lang="ru-RU" sz="2800" dirty="0">
              <a:latin typeface="Cambria" panose="02040503050406030204" pitchFamily="18" charset="0"/>
              <a:ea typeface="Cambria" panose="02040503050406030204" pitchFamily="18" charset="0"/>
            </a:endParaRPr>
          </a:p>
        </p:txBody>
      </p:sp>
      <p:cxnSp>
        <p:nvCxnSpPr>
          <p:cNvPr id="8" name="Прямая соединительная линия 7">
            <a:extLst>
              <a:ext uri="{FF2B5EF4-FFF2-40B4-BE49-F238E27FC236}">
                <a16:creationId xmlns:a16="http://schemas.microsoft.com/office/drawing/2014/main" id="{519E2ADD-505C-77F2-DF62-A29BD8ED577A}"/>
              </a:ext>
            </a:extLst>
          </p:cNvPr>
          <p:cNvCxnSpPr/>
          <p:nvPr/>
        </p:nvCxnSpPr>
        <p:spPr>
          <a:xfrm>
            <a:off x="4339704" y="3574239"/>
            <a:ext cx="350954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23070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66327"/>
          </a:xfrm>
        </p:spPr>
        <p:txBody>
          <a:bodyPr wrap="square">
            <a:normAutofit lnSpcReduction="10000"/>
          </a:bodyPr>
          <a:lstStyle/>
          <a:p>
            <a:pPr marL="0" indent="0">
              <a:buNone/>
            </a:pPr>
            <a:r>
              <a:rPr lang="ru-RU" dirty="0">
                <a:latin typeface="Cambria" panose="02040503050406030204" pitchFamily="18" charset="0"/>
                <a:ea typeface="Cambria" panose="02040503050406030204" pitchFamily="18" charset="0"/>
              </a:rPr>
              <a:t>В кратком изложении загрузка компьютера происходит следующим образом:</a:t>
            </a:r>
          </a:p>
          <a:p>
            <a:pPr marL="0" indent="0">
              <a:buNone/>
            </a:pPr>
            <a:r>
              <a:rPr lang="ru-RU" dirty="0">
                <a:latin typeface="Cambria" panose="02040503050406030204" pitchFamily="18" charset="0"/>
                <a:ea typeface="Cambria" panose="02040503050406030204" pitchFamily="18" charset="0"/>
              </a:rPr>
              <a:t>У каждого персонального компьютера есть материнская плата. На материнской плате находится программа, которая называется базовой системой ввода-вывода – </a:t>
            </a:r>
            <a:r>
              <a:rPr lang="ru-RU" b="1" dirty="0">
                <a:latin typeface="Cambria" panose="02040503050406030204" pitchFamily="18" charset="0"/>
                <a:ea typeface="Cambria" panose="02040503050406030204" pitchFamily="18" charset="0"/>
              </a:rPr>
              <a:t>BIOS</a:t>
            </a:r>
            <a:r>
              <a:rPr lang="ru-RU" dirty="0">
                <a:latin typeface="Cambria" panose="02040503050406030204" pitchFamily="18" charset="0"/>
                <a:ea typeface="Cambria" panose="02040503050406030204" pitchFamily="18" charset="0"/>
              </a:rPr>
              <a:t> (Basic </a:t>
            </a:r>
            <a:r>
              <a:rPr lang="ru-RU" dirty="0" err="1">
                <a:latin typeface="Cambria" panose="02040503050406030204" pitchFamily="18" charset="0"/>
                <a:ea typeface="Cambria" panose="02040503050406030204" pitchFamily="18" charset="0"/>
              </a:rPr>
              <a:t>Input</a:t>
            </a:r>
            <a:r>
              <a:rPr lang="ru-RU" dirty="0">
                <a:latin typeface="Cambria" panose="02040503050406030204" pitchFamily="18" charset="0"/>
                <a:ea typeface="Cambria" panose="02040503050406030204" pitchFamily="18" charset="0"/>
              </a:rPr>
              <a:t> </a:t>
            </a:r>
            <a:r>
              <a:rPr lang="ru-RU" dirty="0" err="1">
                <a:latin typeface="Cambria" panose="02040503050406030204" pitchFamily="18" charset="0"/>
                <a:ea typeface="Cambria" panose="02040503050406030204" pitchFamily="18" charset="0"/>
              </a:rPr>
              <a:t>Output</a:t>
            </a:r>
            <a:r>
              <a:rPr lang="ru-RU" dirty="0">
                <a:latin typeface="Cambria" panose="02040503050406030204" pitchFamily="18" charset="0"/>
                <a:ea typeface="Cambria" panose="02040503050406030204" pitchFamily="18" charset="0"/>
              </a:rPr>
              <a:t> System)</a:t>
            </a:r>
          </a:p>
          <a:p>
            <a:pPr marL="0" indent="0">
              <a:buNone/>
            </a:pPr>
            <a:r>
              <a:rPr lang="ru-RU" dirty="0">
                <a:latin typeface="Cambria" panose="02040503050406030204" pitchFamily="18" charset="0"/>
                <a:ea typeface="Cambria" panose="02040503050406030204" pitchFamily="18" charset="0"/>
              </a:rPr>
              <a:t>BIOS содержит низкоуровневое программное обеспечение ввода-вывода, включая процедуры считывания состояния клавиатуры, вывода информации на экран и осуществления, ко всему прочему, дискового ввода-вывода</a:t>
            </a:r>
          </a:p>
          <a:p>
            <a:pPr marL="0" indent="0">
              <a:buNone/>
            </a:pPr>
            <a:r>
              <a:rPr lang="ru-RU" dirty="0">
                <a:latin typeface="Cambria" panose="02040503050406030204" pitchFamily="18" charset="0"/>
                <a:ea typeface="Cambria" panose="02040503050406030204" pitchFamily="18" charset="0"/>
              </a:rPr>
              <a:t>В наши дни эта программа хранится в энергонезависимой </a:t>
            </a:r>
            <a:r>
              <a:rPr lang="ru-RU" dirty="0" err="1">
                <a:latin typeface="Cambria" panose="02040503050406030204" pitchFamily="18" charset="0"/>
                <a:ea typeface="Cambria" panose="02040503050406030204" pitchFamily="18" charset="0"/>
              </a:rPr>
              <a:t>флеш</a:t>
            </a:r>
            <a:r>
              <a:rPr lang="ru-RU" dirty="0">
                <a:latin typeface="Cambria" panose="02040503050406030204" pitchFamily="18" charset="0"/>
                <a:ea typeface="Cambria" panose="02040503050406030204" pitchFamily="18" charset="0"/>
              </a:rPr>
              <a:t>-памяти с произвольным доступом, которая может быть обновлена операционной системой в случае обнаружения в BIOS различных ошибок</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1564465634"/>
              </p:ext>
            </p:extLst>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Запуск ОС</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522907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266327"/>
          </a:xfrm>
        </p:spPr>
        <p:txBody>
          <a:bodyPr wrap="square">
            <a:normAutofit fontScale="92500" lnSpcReduction="10000"/>
          </a:bodyPr>
          <a:lstStyle/>
          <a:p>
            <a:pPr marL="0" indent="0">
              <a:buNone/>
            </a:pPr>
            <a:r>
              <a:rPr lang="ru-RU" dirty="0">
                <a:latin typeface="Cambria" panose="02040503050406030204" pitchFamily="18" charset="0"/>
                <a:ea typeface="Cambria" panose="02040503050406030204" pitchFamily="18" charset="0"/>
              </a:rPr>
              <a:t>При начальной загрузке компьютера BIOS начинает работать первой. Сначала она проверяет объем установленной на компьютере оперативной памяти и наличие клавиатуры, а также установку и нормальную реакцию других основных устройств</a:t>
            </a:r>
          </a:p>
          <a:p>
            <a:pPr marL="0" indent="0">
              <a:buNone/>
            </a:pPr>
            <a:r>
              <a:rPr lang="ru-RU" dirty="0">
                <a:latin typeface="Cambria" panose="02040503050406030204" pitchFamily="18" charset="0"/>
                <a:ea typeface="Cambria" panose="02040503050406030204" pitchFamily="18" charset="0"/>
              </a:rPr>
              <a:t>Все начинается со сканирования шин </a:t>
            </a:r>
            <a:r>
              <a:rPr lang="ru-RU" dirty="0" err="1">
                <a:latin typeface="Cambria" panose="02040503050406030204" pitchFamily="18" charset="0"/>
                <a:ea typeface="Cambria" panose="02040503050406030204" pitchFamily="18" charset="0"/>
              </a:rPr>
              <a:t>PCIe</a:t>
            </a:r>
            <a:r>
              <a:rPr lang="ru-RU" dirty="0">
                <a:latin typeface="Cambria" panose="02040503050406030204" pitchFamily="18" charset="0"/>
                <a:ea typeface="Cambria" panose="02040503050406030204" pitchFamily="18" charset="0"/>
              </a:rPr>
              <a:t> и PCI с целью определения всех подключенных к ним устройств. Некоторые из этих устройств унаследованы из прошлого</a:t>
            </a:r>
          </a:p>
          <a:p>
            <a:pPr marL="0" indent="0">
              <a:buNone/>
            </a:pPr>
            <a:r>
              <a:rPr lang="ru-RU" dirty="0">
                <a:latin typeface="Cambria" panose="02040503050406030204" pitchFamily="18" charset="0"/>
                <a:ea typeface="Cambria" panose="02040503050406030204" pitchFamily="18" charset="0"/>
              </a:rPr>
              <a:t>Они имеют фиксированные уровни прерываний и адреса ввода-вывода (возможно, установленные с помощью переключателей или перемычек на карте ввода-вывода, но не подлежащие изменению со стороны операционной системы). Эти устройства регистрируются </a:t>
            </a:r>
          </a:p>
          <a:p>
            <a:pPr marL="0" indent="0">
              <a:buNone/>
            </a:pPr>
            <a:r>
              <a:rPr lang="ru-RU" dirty="0">
                <a:latin typeface="Cambria" panose="02040503050406030204" pitchFamily="18" charset="0"/>
                <a:ea typeface="Cambria" panose="02040503050406030204" pitchFamily="18" charset="0"/>
              </a:rPr>
              <a:t>Устройства, отвечающие стандарту </a:t>
            </a:r>
            <a:r>
              <a:rPr lang="ru-RU" dirty="0" err="1">
                <a:latin typeface="Cambria" panose="02040503050406030204" pitchFamily="18" charset="0"/>
                <a:ea typeface="Cambria" panose="02040503050406030204" pitchFamily="18" charset="0"/>
              </a:rPr>
              <a:t>plug</a:t>
            </a:r>
            <a:r>
              <a:rPr lang="ru-RU" dirty="0">
                <a:latin typeface="Cambria" panose="02040503050406030204" pitchFamily="18" charset="0"/>
                <a:ea typeface="Cambria" panose="02040503050406030204" pitchFamily="18" charset="0"/>
              </a:rPr>
              <a:t> </a:t>
            </a:r>
            <a:r>
              <a:rPr lang="ru-RU" dirty="0" err="1">
                <a:latin typeface="Cambria" panose="02040503050406030204" pitchFamily="18" charset="0"/>
                <a:ea typeface="Cambria" panose="02040503050406030204" pitchFamily="18" charset="0"/>
              </a:rPr>
              <a:t>and</a:t>
            </a:r>
            <a:r>
              <a:rPr lang="ru-RU" dirty="0">
                <a:latin typeface="Cambria" panose="02040503050406030204" pitchFamily="18" charset="0"/>
                <a:ea typeface="Cambria" panose="02040503050406030204" pitchFamily="18" charset="0"/>
              </a:rPr>
              <a:t> </a:t>
            </a:r>
            <a:r>
              <a:rPr lang="ru-RU" dirty="0" err="1">
                <a:latin typeface="Cambria" panose="02040503050406030204" pitchFamily="18" charset="0"/>
                <a:ea typeface="Cambria" panose="02040503050406030204" pitchFamily="18" charset="0"/>
              </a:rPr>
              <a:t>play</a:t>
            </a:r>
            <a:r>
              <a:rPr lang="ru-RU" dirty="0">
                <a:latin typeface="Cambria" panose="02040503050406030204" pitchFamily="18" charset="0"/>
                <a:ea typeface="Cambria" panose="02040503050406030204" pitchFamily="18" charset="0"/>
              </a:rPr>
              <a:t>, также регистрируются. Если присутствующие устройства отличаются от тех, которые были зарегистрированы в системе при ее последней загрузке, то производится конфигурирование новых устройств</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Запуск ОС</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3490665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363309"/>
          </a:xfrm>
        </p:spPr>
        <p:txBody>
          <a:bodyPr wrap="square">
            <a:normAutofit fontScale="92500" lnSpcReduction="20000"/>
          </a:bodyPr>
          <a:lstStyle/>
          <a:p>
            <a:pPr marL="0" indent="0">
              <a:buNone/>
            </a:pPr>
            <a:r>
              <a:rPr lang="ru-RU" dirty="0">
                <a:latin typeface="Cambria" panose="02040503050406030204" pitchFamily="18" charset="0"/>
                <a:ea typeface="Cambria" panose="02040503050406030204" pitchFamily="18" charset="0"/>
              </a:rPr>
              <a:t>Затем BIOS определяет устройство, с которого будет вестись загрузка, по очереди проверив устройства из списка, сохраненного в CMOS-памяти. Пользователь может внести в этот список изменения, войдя сразу после начальной загрузки в программу конфигурации BIOS. Обычно делается попытка загрузки с компакт-диска (иногда с </a:t>
            </a:r>
            <a:r>
              <a:rPr lang="ru-RU" dirty="0" err="1">
                <a:latin typeface="Cambria" panose="02040503050406030204" pitchFamily="18" charset="0"/>
                <a:ea typeface="Cambria" panose="02040503050406030204" pitchFamily="18" charset="0"/>
              </a:rPr>
              <a:t>флеш</a:t>
            </a:r>
            <a:r>
              <a:rPr lang="ru-RU" dirty="0">
                <a:latin typeface="Cambria" panose="02040503050406030204" pitchFamily="18" charset="0"/>
                <a:ea typeface="Cambria" panose="02040503050406030204" pitchFamily="18" charset="0"/>
              </a:rPr>
              <a:t>-накопителя USB), если, конечно, таковой присутствует в системе </a:t>
            </a:r>
          </a:p>
          <a:p>
            <a:pPr marL="0" indent="0">
              <a:buNone/>
            </a:pPr>
            <a:r>
              <a:rPr lang="ru-RU" dirty="0">
                <a:latin typeface="Cambria" panose="02040503050406030204" pitchFamily="18" charset="0"/>
                <a:ea typeface="Cambria" panose="02040503050406030204" pitchFamily="18" charset="0"/>
              </a:rPr>
              <a:t>В случае неудачи система загружается с жесткого диска. С загрузочного устройства в память считывается первый сектор, а затем выполняется записанная в нем программа. Обычно эта программа проверяет таблицу разделов, которая находится в конце загрузочного сектора, чтобы определить, какой из разделов имеет статус активного</a:t>
            </a:r>
          </a:p>
          <a:p>
            <a:pPr marL="0" indent="0">
              <a:buNone/>
            </a:pPr>
            <a:r>
              <a:rPr lang="ru-RU" dirty="0">
                <a:latin typeface="Cambria" panose="02040503050406030204" pitchFamily="18" charset="0"/>
                <a:ea typeface="Cambria" panose="02040503050406030204" pitchFamily="18" charset="0"/>
              </a:rPr>
              <a:t>Затем из этого раздела считывается вторичный загрузчик, который в свою очередь считывает из активного раздела и запускает операционную систему</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Запуск ОС</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27292914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5363309"/>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После этого операционная система запрашивает BIOS, чтобы получить информацию о конфигурации компьютера. Она проверяет наличие драйвера для каждого устройства.</a:t>
            </a:r>
          </a:p>
          <a:p>
            <a:pPr marL="0" indent="0">
              <a:buNone/>
            </a:pPr>
            <a:r>
              <a:rPr lang="ru-RU" dirty="0">
                <a:latin typeface="Cambria" panose="02040503050406030204" pitchFamily="18" charset="0"/>
                <a:ea typeface="Cambria" panose="02040503050406030204" pitchFamily="18" charset="0"/>
              </a:rPr>
              <a:t>Если драйвер отсутствует, операционная система просит установить компакт-диск с драйвером (поставляемый производителем устройства) или загружает драйвер из Интернета. Как только в ее распоряжении окажутся все драйверы устройств, операционная система загружает их в ядро</a:t>
            </a:r>
          </a:p>
          <a:p>
            <a:pPr marL="0" indent="0">
              <a:buNone/>
            </a:pPr>
            <a:r>
              <a:rPr lang="ru-RU" dirty="0">
                <a:latin typeface="Cambria" panose="02040503050406030204" pitchFamily="18" charset="0"/>
                <a:ea typeface="Cambria" panose="02040503050406030204" pitchFamily="18" charset="0"/>
              </a:rPr>
              <a:t>Затем она инициализирует свои таблицы, создает все необходимые ей фоновые процессы и запускает программу входа в систему или графический интерфейс пользователя</a:t>
            </a: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Запуск ОС</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1420453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Особенности аппаратной реализации в микропроцессоре 8086</a:t>
            </a:r>
          </a:p>
        </p:txBody>
      </p:sp>
      <p:sp>
        <p:nvSpPr>
          <p:cNvPr id="3" name="Объект 2"/>
          <p:cNvSpPr>
            <a:spLocks noGrp="1"/>
          </p:cNvSpPr>
          <p:nvPr>
            <p:ph sz="quarter" idx="10"/>
          </p:nvPr>
        </p:nvSpPr>
        <p:spPr>
          <a:xfrm>
            <a:off x="529886" y="1664140"/>
            <a:ext cx="7199473" cy="4981695"/>
          </a:xfrm>
        </p:spPr>
        <p:txBody>
          <a:bodyPr>
            <a:normAutofit fontScale="85000" lnSpcReduction="20000"/>
          </a:bodyPr>
          <a:lstStyle/>
          <a:p>
            <a:r>
              <a:rPr lang="ru-RU" i="1" dirty="0">
                <a:solidFill>
                  <a:srgbClr val="FF0000"/>
                </a:solidFill>
              </a:rPr>
              <a:t>Два десятка последующих слайдов не нужно заучивать. Они призваны лишь нарисовать общую картину</a:t>
            </a:r>
          </a:p>
          <a:p>
            <a:r>
              <a:rPr lang="ru-RU" dirty="0"/>
              <a:t>Реализацию аппаратных прерываний рассмотрим на примере одного из простейших процессоров — основоположнике целой серии </a:t>
            </a:r>
            <a:r>
              <a:rPr lang="en-US" dirty="0"/>
              <a:t>x86 — </a:t>
            </a:r>
            <a:r>
              <a:rPr lang="ru-RU" dirty="0"/>
              <a:t>на примере микропроцессора 8086</a:t>
            </a:r>
          </a:p>
          <a:p>
            <a:r>
              <a:rPr lang="ru-RU" dirty="0"/>
              <a:t>Нас интересуют только следующие выводы:</a:t>
            </a:r>
          </a:p>
          <a:p>
            <a:r>
              <a:rPr lang="en-US" b="1" dirty="0"/>
              <a:t>NMI</a:t>
            </a:r>
            <a:r>
              <a:rPr lang="ru-RU" b="1" dirty="0"/>
              <a:t> </a:t>
            </a:r>
            <a:r>
              <a:rPr lang="ru-RU" dirty="0"/>
              <a:t>(</a:t>
            </a:r>
            <a:r>
              <a:rPr lang="en-US" dirty="0"/>
              <a:t>Non </a:t>
            </a:r>
            <a:r>
              <a:rPr lang="en-US" dirty="0" err="1"/>
              <a:t>maskable</a:t>
            </a:r>
            <a:r>
              <a:rPr lang="en-US" dirty="0"/>
              <a:t> interrupt</a:t>
            </a:r>
            <a:r>
              <a:rPr lang="ru-RU" dirty="0"/>
              <a:t>) – немаскируемое прерывание</a:t>
            </a:r>
            <a:endParaRPr lang="en-US" dirty="0"/>
          </a:p>
          <a:p>
            <a:r>
              <a:rPr lang="en-US" b="1" dirty="0"/>
              <a:t>INTR</a:t>
            </a:r>
            <a:r>
              <a:rPr lang="ru-RU" dirty="0"/>
              <a:t> (</a:t>
            </a:r>
            <a:r>
              <a:rPr lang="en-US" dirty="0"/>
              <a:t>Interrupt Request</a:t>
            </a:r>
            <a:r>
              <a:rPr lang="ru-RU" dirty="0"/>
              <a:t>) – внешнее (маскируемое) прерывание</a:t>
            </a:r>
          </a:p>
          <a:p>
            <a:r>
              <a:rPr lang="en-US" b="1" dirty="0"/>
              <a:t>INTA</a:t>
            </a:r>
            <a:r>
              <a:rPr lang="en-US" dirty="0"/>
              <a:t> </a:t>
            </a:r>
            <a:r>
              <a:rPr lang="ru-RU" dirty="0"/>
              <a:t>(</a:t>
            </a:r>
            <a:r>
              <a:rPr lang="en-US" dirty="0"/>
              <a:t>Interrupt acknowledge</a:t>
            </a:r>
            <a:r>
              <a:rPr lang="ru-RU" dirty="0"/>
              <a:t>)</a:t>
            </a:r>
            <a:r>
              <a:rPr lang="en-US" dirty="0"/>
              <a:t> </a:t>
            </a:r>
            <a:endParaRPr lang="ru-RU" dirty="0"/>
          </a:p>
          <a:p>
            <a:r>
              <a:rPr lang="en-US" b="1" dirty="0"/>
              <a:t>M/ĪŌ</a:t>
            </a:r>
            <a:r>
              <a:rPr lang="ru-RU" dirty="0"/>
              <a:t> – переключает операции с внешней памятью (= 1) и с пространством ввода-вывода (= 0)</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759" y="1664140"/>
            <a:ext cx="3046662" cy="4975808"/>
          </a:xfrm>
          <a:prstGeom prst="rect">
            <a:avLst/>
          </a:prstGeom>
        </p:spPr>
      </p:pic>
    </p:spTree>
    <p:extLst>
      <p:ext uri="{BB962C8B-B14F-4D97-AF65-F5344CB8AC3E}">
        <p14:creationId xmlns:p14="http://schemas.microsoft.com/office/powerpoint/2010/main" val="243203745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Регистры</a:t>
            </a:r>
          </a:p>
        </p:txBody>
      </p:sp>
      <p:sp>
        <p:nvSpPr>
          <p:cNvPr id="3" name="Объект 2"/>
          <p:cNvSpPr>
            <a:spLocks noGrp="1"/>
          </p:cNvSpPr>
          <p:nvPr>
            <p:ph sz="quarter" idx="10"/>
          </p:nvPr>
        </p:nvSpPr>
        <p:spPr>
          <a:xfrm>
            <a:off x="455995" y="1435389"/>
            <a:ext cx="6105834" cy="4981695"/>
          </a:xfrm>
        </p:spPr>
        <p:txBody>
          <a:bodyPr>
            <a:normAutofit fontScale="92500"/>
          </a:bodyPr>
          <a:lstStyle/>
          <a:p>
            <a:r>
              <a:rPr lang="ru-RU" b="1" dirty="0"/>
              <a:t>Регистр флагов</a:t>
            </a:r>
          </a:p>
          <a:p>
            <a:r>
              <a:rPr lang="ru-RU" dirty="0"/>
              <a:t>Установка флага </a:t>
            </a:r>
            <a:r>
              <a:rPr lang="en-US" dirty="0"/>
              <a:t>IF (the interrupt-enable flag) </a:t>
            </a:r>
            <a:r>
              <a:rPr lang="ru-RU" dirty="0"/>
              <a:t>разрешает процессору распознавать внешние (маскируемые) запросы на прерывание. Флаг не </a:t>
            </a:r>
            <a:r>
              <a:rPr lang="ru-RU" dirty="0" err="1"/>
              <a:t>влиеят</a:t>
            </a:r>
            <a:r>
              <a:rPr lang="ru-RU" dirty="0"/>
              <a:t> на немаскируемые и внутренне генерируемые прерывания.</a:t>
            </a:r>
          </a:p>
          <a:p>
            <a:r>
              <a:rPr lang="ru-RU" dirty="0"/>
              <a:t>Регистр указателя инструкции </a:t>
            </a:r>
            <a:r>
              <a:rPr lang="en-US" b="1" dirty="0"/>
              <a:t>IP</a:t>
            </a:r>
            <a:r>
              <a:rPr lang="en-US" dirty="0"/>
              <a:t> (Instruction Pointer)</a:t>
            </a:r>
            <a:endParaRPr lang="ru-RU" dirty="0"/>
          </a:p>
          <a:p>
            <a:r>
              <a:rPr lang="ru-RU" dirty="0"/>
              <a:t>Регистр указателя стека </a:t>
            </a:r>
            <a:r>
              <a:rPr lang="en-US" b="1" dirty="0"/>
              <a:t>SP</a:t>
            </a:r>
            <a:r>
              <a:rPr lang="en-US" dirty="0"/>
              <a:t> (Stack Pointer)</a:t>
            </a:r>
            <a:endParaRPr lang="ru-RU" dirty="0"/>
          </a:p>
          <a:p>
            <a:r>
              <a:rPr lang="ru-RU" b="1" dirty="0"/>
              <a:t>Сегментные регистры</a:t>
            </a:r>
            <a:r>
              <a:rPr lang="en-US" b="1" dirty="0"/>
              <a:t> </a:t>
            </a:r>
            <a:r>
              <a:rPr lang="en-US" dirty="0"/>
              <a:t>(CS, SS, DS, ES…)</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1633" y="1435390"/>
            <a:ext cx="4398278" cy="2437653"/>
          </a:xfrm>
          <a:prstGeom prst="rect">
            <a:avLst/>
          </a:prstGeom>
        </p:spPr>
      </p:pic>
    </p:spTree>
    <p:extLst>
      <p:ext uri="{BB962C8B-B14F-4D97-AF65-F5344CB8AC3E}">
        <p14:creationId xmlns:p14="http://schemas.microsoft.com/office/powerpoint/2010/main" val="137556470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Микроконтроллер </a:t>
            </a:r>
            <a:r>
              <a:rPr lang="en-US" dirty="0"/>
              <a:t>8259A</a:t>
            </a:r>
            <a:endParaRPr lang="ru-RU" dirty="0"/>
          </a:p>
        </p:txBody>
      </p:sp>
      <p:sp>
        <p:nvSpPr>
          <p:cNvPr id="3" name="Объект 2"/>
          <p:cNvSpPr>
            <a:spLocks noGrp="1"/>
          </p:cNvSpPr>
          <p:nvPr>
            <p:ph sz="quarter" idx="10"/>
          </p:nvPr>
        </p:nvSpPr>
        <p:spPr>
          <a:xfrm>
            <a:off x="455995" y="1435389"/>
            <a:ext cx="8775998" cy="4981695"/>
          </a:xfrm>
        </p:spPr>
        <p:txBody>
          <a:bodyPr/>
          <a:lstStyle/>
          <a:p>
            <a:r>
              <a:rPr lang="ru-RU" dirty="0"/>
              <a:t>Программируемый микроконтроллер 8259</a:t>
            </a:r>
            <a:r>
              <a:rPr lang="en-US" dirty="0"/>
              <a:t>A </a:t>
            </a:r>
            <a:r>
              <a:rPr lang="ru-RU" dirty="0"/>
              <a:t>принимает сигналы прерываний от внешних устройств и отправляет самый приоритетный из них на микропроцессор. Номер вектора передается по контактам </a:t>
            </a:r>
            <a:r>
              <a:rPr lang="en-US" dirty="0"/>
              <a:t>D</a:t>
            </a:r>
            <a:r>
              <a:rPr lang="en-US" baseline="-25000" dirty="0"/>
              <a:t>0</a:t>
            </a:r>
            <a:r>
              <a:rPr lang="en-US" dirty="0"/>
              <a:t>-D</a:t>
            </a:r>
            <a:r>
              <a:rPr lang="en-US" baseline="-25000" dirty="0"/>
              <a:t>7</a:t>
            </a:r>
            <a:r>
              <a:rPr lang="en-US" dirty="0"/>
              <a:t>. </a:t>
            </a:r>
          </a:p>
          <a:p>
            <a:r>
              <a:rPr lang="ru-RU" dirty="0"/>
              <a:t>Позволяет избирательно маскировать отдельные источники прерываний.</a:t>
            </a:r>
          </a:p>
          <a:p>
            <a:r>
              <a:rPr lang="ru-RU" dirty="0"/>
              <a:t>Допускает каскадирование.</a:t>
            </a:r>
          </a:p>
        </p:txBody>
      </p:sp>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96000" y="4008511"/>
            <a:ext cx="4780145" cy="2828199"/>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198" y="447099"/>
            <a:ext cx="2186094" cy="3254609"/>
          </a:xfrm>
          <a:prstGeom prst="rect">
            <a:avLst/>
          </a:prstGeom>
        </p:spPr>
      </p:pic>
    </p:spTree>
    <p:extLst>
      <p:ext uri="{BB962C8B-B14F-4D97-AF65-F5344CB8AC3E}">
        <p14:creationId xmlns:p14="http://schemas.microsoft.com/office/powerpoint/2010/main" val="352506985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09826"/>
            <a:ext cx="10515600" cy="1247919"/>
          </a:xfrm>
        </p:spPr>
        <p:txBody>
          <a:bodyPr>
            <a:normAutofit fontScale="90000"/>
          </a:bodyPr>
          <a:lstStyle/>
          <a:p>
            <a:r>
              <a:rPr lang="ru-RU" dirty="0"/>
              <a:t>Пример обработки прерывания для </a:t>
            </a:r>
            <a:r>
              <a:rPr lang="en-US" dirty="0"/>
              <a:t>x86 </a:t>
            </a:r>
            <a:r>
              <a:rPr lang="ru-RU" dirty="0"/>
              <a:t>в реальном режиме (1 из 10)</a:t>
            </a:r>
          </a:p>
        </p:txBody>
      </p:sp>
      <p:sp>
        <p:nvSpPr>
          <p:cNvPr id="3" name="Объект 2"/>
          <p:cNvSpPr>
            <a:spLocks noGrp="1"/>
          </p:cNvSpPr>
          <p:nvPr>
            <p:ph sz="quarter" idx="10"/>
          </p:nvPr>
        </p:nvSpPr>
        <p:spPr>
          <a:xfrm>
            <a:off x="455995" y="1435389"/>
            <a:ext cx="3900629" cy="4981695"/>
          </a:xfrm>
        </p:spPr>
        <p:txBody>
          <a:bodyPr>
            <a:normAutofit fontScale="85000" lnSpcReduction="10000"/>
          </a:bodyPr>
          <a:lstStyle/>
          <a:p>
            <a:r>
              <a:rPr lang="ru-RU" dirty="0"/>
              <a:t>Состояние процессора до прерывания, в данный момент времени выполняется команда по адресу 1C20:3617</a:t>
            </a:r>
          </a:p>
          <a:p>
            <a:endParaRPr lang="ru-RU" dirty="0"/>
          </a:p>
          <a:p>
            <a:r>
              <a:rPr lang="ru-RU" i="1" dirty="0"/>
              <a:t>Примечание</a:t>
            </a:r>
            <a:r>
              <a:rPr lang="ru-RU" dirty="0"/>
              <a:t>.</a:t>
            </a:r>
          </a:p>
          <a:p>
            <a:r>
              <a:rPr lang="ru-RU" i="1" dirty="0"/>
              <a:t>Реальный адрес команды вычисляется как </a:t>
            </a:r>
            <a:r>
              <a:rPr lang="en-US" i="1" dirty="0"/>
              <a:t>IP + CS * 16:</a:t>
            </a:r>
          </a:p>
          <a:p>
            <a:r>
              <a:rPr lang="en-US" dirty="0">
                <a:latin typeface="Consolas" panose="020B0609020204030204" pitchFamily="49" charset="0"/>
              </a:rPr>
              <a:t>  </a:t>
            </a:r>
            <a:r>
              <a:rPr lang="en-US" b="1" dirty="0">
                <a:solidFill>
                  <a:srgbClr val="FF0000"/>
                </a:solidFill>
                <a:latin typeface="Consolas" panose="020B0609020204030204" pitchFamily="49" charset="0"/>
              </a:rPr>
              <a:t>1C20</a:t>
            </a:r>
            <a:r>
              <a:rPr lang="en-US" dirty="0">
                <a:latin typeface="Consolas" panose="020B0609020204030204" pitchFamily="49" charset="0"/>
              </a:rPr>
              <a:t>0</a:t>
            </a:r>
            <a:br>
              <a:rPr lang="en-US" dirty="0">
                <a:latin typeface="Consolas" panose="020B0609020204030204" pitchFamily="49" charset="0"/>
              </a:rPr>
            </a:br>
            <a:r>
              <a:rPr lang="en-US" dirty="0">
                <a:latin typeface="Consolas" panose="020B0609020204030204" pitchFamily="49" charset="0"/>
              </a:rPr>
              <a:t>+</a:t>
            </a:r>
            <a:br>
              <a:rPr lang="en-US" dirty="0">
                <a:latin typeface="Consolas" panose="020B0609020204030204" pitchFamily="49" charset="0"/>
              </a:rPr>
            </a:br>
            <a:r>
              <a:rPr lang="en-US" u="sng" dirty="0">
                <a:solidFill>
                  <a:srgbClr val="FF0000"/>
                </a:solidFill>
                <a:latin typeface="Consolas" panose="020B0609020204030204" pitchFamily="49" charset="0"/>
              </a:rPr>
              <a:t>   </a:t>
            </a:r>
            <a:r>
              <a:rPr lang="en-US" b="1" u="sng" dirty="0">
                <a:solidFill>
                  <a:srgbClr val="FF0000"/>
                </a:solidFill>
                <a:latin typeface="Consolas" panose="020B0609020204030204" pitchFamily="49" charset="0"/>
              </a:rPr>
              <a:t>3617</a:t>
            </a:r>
          </a:p>
          <a:p>
            <a:r>
              <a:rPr lang="en-US" dirty="0"/>
              <a:t>    </a:t>
            </a:r>
            <a:r>
              <a:rPr lang="en-US" b="1" dirty="0"/>
              <a:t>1F817</a:t>
            </a:r>
            <a:endParaRPr lang="ru-RU" b="1"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746" y="1438874"/>
            <a:ext cx="6771166" cy="4978210"/>
          </a:xfrm>
          <a:prstGeom prst="rect">
            <a:avLst/>
          </a:prstGeom>
        </p:spPr>
      </p:pic>
    </p:spTree>
    <p:extLst>
      <p:ext uri="{BB962C8B-B14F-4D97-AF65-F5344CB8AC3E}">
        <p14:creationId xmlns:p14="http://schemas.microsoft.com/office/powerpoint/2010/main" val="88936998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37536"/>
            <a:ext cx="10515600" cy="1210974"/>
          </a:xfrm>
        </p:spPr>
        <p:txBody>
          <a:bodyPr>
            <a:normAutofit fontScale="90000"/>
          </a:bodyPr>
          <a:lstStyle/>
          <a:p>
            <a:r>
              <a:rPr lang="ru-RU" dirty="0"/>
              <a:t>Пример обработки прерывания для </a:t>
            </a:r>
            <a:r>
              <a:rPr lang="en-US" dirty="0"/>
              <a:t>x86 </a:t>
            </a:r>
            <a:r>
              <a:rPr lang="ru-RU" dirty="0"/>
              <a:t>в реальном режиме (2 из 10)</a:t>
            </a:r>
          </a:p>
        </p:txBody>
      </p:sp>
      <p:sp>
        <p:nvSpPr>
          <p:cNvPr id="3" name="Объект 2"/>
          <p:cNvSpPr>
            <a:spLocks noGrp="1"/>
          </p:cNvSpPr>
          <p:nvPr>
            <p:ph sz="quarter" idx="10"/>
          </p:nvPr>
        </p:nvSpPr>
        <p:spPr>
          <a:xfrm>
            <a:off x="455995" y="1435389"/>
            <a:ext cx="3900629" cy="4981695"/>
          </a:xfrm>
        </p:spPr>
        <p:txBody>
          <a:bodyPr/>
          <a:lstStyle/>
          <a:p>
            <a:r>
              <a:rPr lang="ru-RU" dirty="0"/>
              <a:t>Происходит прерывание с номером 2, работа текущей команды продолжается до ее завершения</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746" y="1438874"/>
            <a:ext cx="6771166" cy="4978210"/>
          </a:xfrm>
          <a:prstGeom prst="rect">
            <a:avLst/>
          </a:prstGeom>
        </p:spPr>
      </p:pic>
    </p:spTree>
    <p:extLst>
      <p:ext uri="{BB962C8B-B14F-4D97-AF65-F5344CB8AC3E}">
        <p14:creationId xmlns:p14="http://schemas.microsoft.com/office/powerpoint/2010/main" val="28924367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199" y="1494691"/>
            <a:ext cx="10474453" cy="4998183"/>
          </a:xfrm>
        </p:spPr>
        <p:txBody>
          <a:bodyPr wrap="square">
            <a:normAutofit/>
          </a:bodyPr>
          <a:lstStyle/>
          <a:p>
            <a:pPr marL="0" indent="0">
              <a:buNone/>
            </a:pPr>
            <a:r>
              <a:rPr lang="ru-RU" dirty="0">
                <a:latin typeface="Cambria" panose="02040503050406030204" pitchFamily="18" charset="0"/>
                <a:ea typeface="Cambria" panose="02040503050406030204" pitchFamily="18" charset="0"/>
              </a:rPr>
              <a:t>Вы можете посмотреть какие наборы команд поддерживает ваше ЦПУ с помощью соответствующих программ:</a:t>
            </a:r>
          </a:p>
          <a:p>
            <a:pPr marL="0" indent="0">
              <a:buNone/>
            </a:pPr>
            <a:endParaRPr lang="ru-RU"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nvGraphicFramePr>
        <p:xfrm>
          <a:off x="879348" y="365126"/>
          <a:ext cx="10433304" cy="1018309"/>
        </p:xfrm>
        <a:graphic>
          <a:graphicData uri="http://schemas.openxmlformats.org/drawingml/2006/table">
            <a:tbl>
              <a:tblPr/>
              <a:tblGrid>
                <a:gridCol w="10433304">
                  <a:extLst>
                    <a:ext uri="{9D8B030D-6E8A-4147-A177-3AD203B41FA5}">
                      <a16:colId xmlns:a16="http://schemas.microsoft.com/office/drawing/2014/main" val="2263043944"/>
                    </a:ext>
                  </a:extLst>
                </a:gridCol>
              </a:tblGrid>
              <a:tr h="1018309">
                <a:tc>
                  <a:txBody>
                    <a:bodyPr/>
                    <a:lstStyle/>
                    <a:p>
                      <a:r>
                        <a:rPr kumimoji="0" 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Процессоры</a:t>
                      </a:r>
                      <a:endParaRPr lang="LID4096" sz="4400"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pic>
        <p:nvPicPr>
          <p:cNvPr id="2" name="Рисунок 6">
            <a:extLst>
              <a:ext uri="{FF2B5EF4-FFF2-40B4-BE49-F238E27FC236}">
                <a16:creationId xmlns:a16="http://schemas.microsoft.com/office/drawing/2014/main" id="{092F73B0-7147-4170-7E96-6C7380B50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079" y="2443238"/>
            <a:ext cx="7931784" cy="4049636"/>
          </a:xfrm>
          <a:prstGeom prst="rect">
            <a:avLst/>
          </a:prstGeom>
        </p:spPr>
      </p:pic>
      <p:sp>
        <p:nvSpPr>
          <p:cNvPr id="8" name="TextBox 7">
            <a:extLst>
              <a:ext uri="{FF2B5EF4-FFF2-40B4-BE49-F238E27FC236}">
                <a16:creationId xmlns:a16="http://schemas.microsoft.com/office/drawing/2014/main" id="{5E99B00E-3DFA-99B4-6D9F-ECB793FEBA26}"/>
              </a:ext>
            </a:extLst>
          </p:cNvPr>
          <p:cNvSpPr txBox="1"/>
          <p:nvPr/>
        </p:nvSpPr>
        <p:spPr>
          <a:xfrm>
            <a:off x="637309" y="2913784"/>
            <a:ext cx="2974109" cy="3108543"/>
          </a:xfrm>
          <a:prstGeom prst="rect">
            <a:avLst/>
          </a:prstGeom>
          <a:noFill/>
        </p:spPr>
        <p:txBody>
          <a:bodyPr wrap="square">
            <a:spAutoFit/>
          </a:bodyPr>
          <a:lstStyle/>
          <a:p>
            <a:r>
              <a:rPr lang="ru-RU" sz="2800" dirty="0">
                <a:latin typeface="Cambria" panose="02040503050406030204" pitchFamily="18" charset="0"/>
                <a:ea typeface="Cambria" panose="02040503050406030204" pitchFamily="18" charset="0"/>
              </a:rPr>
              <a:t>32-хразрядные:</a:t>
            </a:r>
            <a:br>
              <a:rPr lang="ru-RU" sz="2800" dirty="0">
                <a:latin typeface="Cambria" panose="02040503050406030204" pitchFamily="18" charset="0"/>
                <a:ea typeface="Cambria" panose="02040503050406030204" pitchFamily="18" charset="0"/>
              </a:rPr>
            </a:br>
            <a:r>
              <a:rPr lang="ru-RU" sz="2800" dirty="0">
                <a:latin typeface="Cambria" panose="02040503050406030204" pitchFamily="18" charset="0"/>
                <a:ea typeface="Cambria" panose="02040503050406030204" pitchFamily="18" charset="0"/>
              </a:rPr>
              <a:t>i386, x86, AMD</a:t>
            </a:r>
          </a:p>
          <a:p>
            <a:r>
              <a:rPr lang="ru-RU" sz="2800" dirty="0">
                <a:latin typeface="Cambria" panose="02040503050406030204" pitchFamily="18" charset="0"/>
                <a:ea typeface="Cambria" panose="02040503050406030204" pitchFamily="18" charset="0"/>
              </a:rPr>
              <a:t>64-хразрядные:</a:t>
            </a:r>
            <a:br>
              <a:rPr lang="ru-RU" sz="2800" dirty="0">
                <a:latin typeface="Cambria" panose="02040503050406030204" pitchFamily="18" charset="0"/>
                <a:ea typeface="Cambria" panose="02040503050406030204" pitchFamily="18" charset="0"/>
              </a:rPr>
            </a:br>
            <a:r>
              <a:rPr lang="ru-RU" sz="2800" dirty="0">
                <a:latin typeface="Cambria" panose="02040503050406030204" pitchFamily="18" charset="0"/>
                <a:ea typeface="Cambria" panose="02040503050406030204" pitchFamily="18" charset="0"/>
              </a:rPr>
              <a:t>x64, AMD64</a:t>
            </a:r>
          </a:p>
          <a:p>
            <a:r>
              <a:rPr lang="ru-RU" sz="2800" dirty="0">
                <a:latin typeface="Cambria" panose="02040503050406030204" pitchFamily="18" charset="0"/>
                <a:ea typeface="Cambria" panose="02040503050406030204" pitchFamily="18" charset="0"/>
              </a:rPr>
              <a:t>Поддержка двух разрядностей:</a:t>
            </a:r>
            <a:br>
              <a:rPr lang="ru-RU" sz="2800" dirty="0">
                <a:latin typeface="Cambria" panose="02040503050406030204" pitchFamily="18" charset="0"/>
                <a:ea typeface="Cambria" panose="02040503050406030204" pitchFamily="18" charset="0"/>
              </a:rPr>
            </a:br>
            <a:r>
              <a:rPr lang="ru-RU" sz="2800" dirty="0">
                <a:latin typeface="Cambria" panose="02040503050406030204" pitchFamily="18" charset="0"/>
                <a:ea typeface="Cambria" panose="02040503050406030204" pitchFamily="18" charset="0"/>
              </a:rPr>
              <a:t>x86-64</a:t>
            </a:r>
          </a:p>
        </p:txBody>
      </p:sp>
    </p:spTree>
    <p:extLst>
      <p:ext uri="{BB962C8B-B14F-4D97-AF65-F5344CB8AC3E}">
        <p14:creationId xmlns:p14="http://schemas.microsoft.com/office/powerpoint/2010/main" val="30912660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72417"/>
            <a:ext cx="10515600" cy="1028310"/>
          </a:xfrm>
        </p:spPr>
        <p:txBody>
          <a:bodyPr>
            <a:normAutofit fontScale="90000"/>
          </a:bodyPr>
          <a:lstStyle/>
          <a:p>
            <a:r>
              <a:rPr lang="ru-RU" dirty="0"/>
              <a:t>Пример обработки прерывания для </a:t>
            </a:r>
            <a:r>
              <a:rPr lang="en-US" dirty="0"/>
              <a:t>x86 </a:t>
            </a:r>
            <a:r>
              <a:rPr lang="ru-RU" dirty="0"/>
              <a:t>в реальном режиме (3 из 10)</a:t>
            </a:r>
          </a:p>
        </p:txBody>
      </p:sp>
      <p:sp>
        <p:nvSpPr>
          <p:cNvPr id="3" name="Объект 2"/>
          <p:cNvSpPr>
            <a:spLocks noGrp="1"/>
          </p:cNvSpPr>
          <p:nvPr>
            <p:ph sz="quarter" idx="10"/>
          </p:nvPr>
        </p:nvSpPr>
        <p:spPr>
          <a:xfrm>
            <a:off x="455995" y="1435389"/>
            <a:ext cx="3900629" cy="4981695"/>
          </a:xfrm>
        </p:spPr>
        <p:txBody>
          <a:bodyPr/>
          <a:lstStyle/>
          <a:p>
            <a:r>
              <a:rPr lang="ru-RU" dirty="0"/>
              <a:t>Текущее состояние сохраняется в стек </a:t>
            </a:r>
          </a:p>
          <a:p>
            <a:r>
              <a:rPr lang="ru-RU" dirty="0"/>
              <a:t>Процессор помнит, что номер прерывания равен 2</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746" y="1438874"/>
            <a:ext cx="6771166" cy="4978210"/>
          </a:xfrm>
          <a:prstGeom prst="rect">
            <a:avLst/>
          </a:prstGeom>
        </p:spPr>
      </p:pic>
      <p:cxnSp>
        <p:nvCxnSpPr>
          <p:cNvPr id="6" name="Прямая со стрелкой 5"/>
          <p:cNvCxnSpPr/>
          <p:nvPr/>
        </p:nvCxnSpPr>
        <p:spPr>
          <a:xfrm>
            <a:off x="7153471" y="1990550"/>
            <a:ext cx="1488065" cy="3531914"/>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40450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09708"/>
            <a:ext cx="10515600" cy="854074"/>
          </a:xfrm>
        </p:spPr>
        <p:txBody>
          <a:bodyPr>
            <a:normAutofit fontScale="90000"/>
          </a:bodyPr>
          <a:lstStyle/>
          <a:p>
            <a:r>
              <a:rPr lang="ru-RU" dirty="0"/>
              <a:t>Пример обработки прерывания для </a:t>
            </a:r>
            <a:r>
              <a:rPr lang="en-US" dirty="0"/>
              <a:t>x86 </a:t>
            </a:r>
            <a:r>
              <a:rPr lang="ru-RU" dirty="0"/>
              <a:t>в реальном режиме (4 из 10)</a:t>
            </a:r>
          </a:p>
        </p:txBody>
      </p:sp>
      <p:sp>
        <p:nvSpPr>
          <p:cNvPr id="3" name="Объект 2"/>
          <p:cNvSpPr>
            <a:spLocks noGrp="1"/>
          </p:cNvSpPr>
          <p:nvPr>
            <p:ph sz="quarter" idx="10"/>
          </p:nvPr>
        </p:nvSpPr>
        <p:spPr>
          <a:xfrm>
            <a:off x="455995" y="1435389"/>
            <a:ext cx="3900629" cy="4981695"/>
          </a:xfrm>
        </p:spPr>
        <p:txBody>
          <a:bodyPr>
            <a:normAutofit lnSpcReduction="10000"/>
          </a:bodyPr>
          <a:lstStyle/>
          <a:p>
            <a:r>
              <a:rPr lang="ru-RU" dirty="0"/>
              <a:t>Новые значения регистров загружаются из таблицы векторов прерываний </a:t>
            </a:r>
          </a:p>
          <a:p>
            <a:r>
              <a:rPr lang="ru-RU" dirty="0"/>
              <a:t>Каждый вектор занимает в памяти 4 байта. </a:t>
            </a:r>
          </a:p>
          <a:p>
            <a:r>
              <a:rPr lang="ru-RU" dirty="0"/>
              <a:t>Так как номер прерывания был 2, смещение в таблице векторов прерываний будет 8</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005" y="1435389"/>
            <a:ext cx="6775907" cy="4981695"/>
          </a:xfrm>
          <a:prstGeom prst="rect">
            <a:avLst/>
          </a:prstGeom>
        </p:spPr>
      </p:pic>
    </p:spTree>
    <p:extLst>
      <p:ext uri="{BB962C8B-B14F-4D97-AF65-F5344CB8AC3E}">
        <p14:creationId xmlns:p14="http://schemas.microsoft.com/office/powerpoint/2010/main" val="28062916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724766"/>
          </a:xfrm>
        </p:spPr>
        <p:txBody>
          <a:bodyPr>
            <a:normAutofit fontScale="90000"/>
          </a:bodyPr>
          <a:lstStyle/>
          <a:p>
            <a:r>
              <a:rPr lang="ru-RU" dirty="0"/>
              <a:t>Пример обработки прерывания для </a:t>
            </a:r>
            <a:r>
              <a:rPr lang="en-US" dirty="0"/>
              <a:t>x86 </a:t>
            </a:r>
            <a:r>
              <a:rPr lang="ru-RU" dirty="0"/>
              <a:t>в реальном режиме (5 из 10)</a:t>
            </a:r>
          </a:p>
        </p:txBody>
      </p:sp>
      <p:sp>
        <p:nvSpPr>
          <p:cNvPr id="3" name="Объект 2"/>
          <p:cNvSpPr>
            <a:spLocks noGrp="1"/>
          </p:cNvSpPr>
          <p:nvPr>
            <p:ph sz="quarter" idx="10"/>
          </p:nvPr>
        </p:nvSpPr>
        <p:spPr>
          <a:xfrm>
            <a:off x="455995" y="1435389"/>
            <a:ext cx="3900629" cy="4981695"/>
          </a:xfrm>
        </p:spPr>
        <p:txBody>
          <a:bodyPr/>
          <a:lstStyle/>
          <a:p>
            <a:r>
              <a:rPr lang="ru-RU" dirty="0"/>
              <a:t>Обработчик прерывания готов к выполнению</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746" y="1435389"/>
            <a:ext cx="6771166" cy="4978210"/>
          </a:xfrm>
          <a:prstGeom prst="rect">
            <a:avLst/>
          </a:prstGeom>
        </p:spPr>
      </p:pic>
    </p:spTree>
    <p:extLst>
      <p:ext uri="{BB962C8B-B14F-4D97-AF65-F5344CB8AC3E}">
        <p14:creationId xmlns:p14="http://schemas.microsoft.com/office/powerpoint/2010/main" val="155790944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715530"/>
          </a:xfrm>
        </p:spPr>
        <p:txBody>
          <a:bodyPr>
            <a:normAutofit fontScale="90000"/>
          </a:bodyPr>
          <a:lstStyle/>
          <a:p>
            <a:r>
              <a:rPr lang="ru-RU" dirty="0"/>
              <a:t>Пример обработки прерывания для </a:t>
            </a:r>
            <a:r>
              <a:rPr lang="en-US" dirty="0"/>
              <a:t>x86 </a:t>
            </a:r>
            <a:r>
              <a:rPr lang="ru-RU" dirty="0"/>
              <a:t>в реальном режиме (6 из 10)</a:t>
            </a:r>
          </a:p>
        </p:txBody>
      </p:sp>
      <p:sp>
        <p:nvSpPr>
          <p:cNvPr id="3" name="Объект 2"/>
          <p:cNvSpPr>
            <a:spLocks noGrp="1"/>
          </p:cNvSpPr>
          <p:nvPr>
            <p:ph sz="quarter" idx="10"/>
          </p:nvPr>
        </p:nvSpPr>
        <p:spPr>
          <a:xfrm>
            <a:off x="455995" y="1435389"/>
            <a:ext cx="3900629" cy="4981695"/>
          </a:xfrm>
        </p:spPr>
        <p:txBody>
          <a:bodyPr/>
          <a:lstStyle/>
          <a:p>
            <a:r>
              <a:rPr lang="ru-RU" dirty="0"/>
              <a:t>Выполнена первая команда обработчика прерывания</a:t>
            </a:r>
          </a:p>
          <a:p>
            <a:r>
              <a:rPr lang="ru-RU" dirty="0"/>
              <a:t>В данном случае это сохранение регистра </a:t>
            </a:r>
            <a:r>
              <a:rPr lang="en-US" dirty="0"/>
              <a:t>AX </a:t>
            </a:r>
            <a:r>
              <a:rPr lang="ru-RU" dirty="0"/>
              <a:t>в стек</a:t>
            </a:r>
          </a:p>
          <a:p>
            <a:r>
              <a:rPr lang="ru-RU" dirty="0"/>
              <a:t>Предполагается, что этот регистр обработчик будет использовать в своей работе</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005" y="1435389"/>
            <a:ext cx="6775907" cy="4981695"/>
          </a:xfrm>
          <a:prstGeom prst="rect">
            <a:avLst/>
          </a:prstGeom>
        </p:spPr>
      </p:pic>
    </p:spTree>
    <p:extLst>
      <p:ext uri="{BB962C8B-B14F-4D97-AF65-F5344CB8AC3E}">
        <p14:creationId xmlns:p14="http://schemas.microsoft.com/office/powerpoint/2010/main" val="62776229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789420"/>
          </a:xfrm>
        </p:spPr>
        <p:txBody>
          <a:bodyPr>
            <a:normAutofit fontScale="90000"/>
          </a:bodyPr>
          <a:lstStyle/>
          <a:p>
            <a:r>
              <a:rPr lang="ru-RU" dirty="0"/>
              <a:t>Пример обработки прерывания для </a:t>
            </a:r>
            <a:r>
              <a:rPr lang="en-US" dirty="0"/>
              <a:t>x86 </a:t>
            </a:r>
            <a:r>
              <a:rPr lang="ru-RU" dirty="0"/>
              <a:t>в реальном режиме (7 из 10)</a:t>
            </a:r>
          </a:p>
        </p:txBody>
      </p:sp>
      <p:sp>
        <p:nvSpPr>
          <p:cNvPr id="3" name="Объект 2"/>
          <p:cNvSpPr>
            <a:spLocks noGrp="1"/>
          </p:cNvSpPr>
          <p:nvPr>
            <p:ph sz="quarter" idx="10"/>
          </p:nvPr>
        </p:nvSpPr>
        <p:spPr>
          <a:xfrm>
            <a:off x="455995" y="1435389"/>
            <a:ext cx="3900629" cy="4981695"/>
          </a:xfrm>
        </p:spPr>
        <p:txBody>
          <a:bodyPr>
            <a:normAutofit fontScale="85000" lnSpcReduction="20000"/>
          </a:bodyPr>
          <a:lstStyle/>
          <a:p>
            <a:r>
              <a:rPr lang="ru-RU" dirty="0"/>
              <a:t>После завершения критической части обработчика прерывания выполнена команда </a:t>
            </a:r>
            <a:r>
              <a:rPr lang="ru-RU" b="1" dirty="0" err="1">
                <a:latin typeface="Consolas" panose="020B0609020204030204" pitchFamily="49" charset="0"/>
              </a:rPr>
              <a:t>sti</a:t>
            </a:r>
            <a:r>
              <a:rPr lang="ru-RU" dirty="0"/>
              <a:t>, после чего может быть продолжена обычная работа обработчика </a:t>
            </a:r>
          </a:p>
          <a:p>
            <a:r>
              <a:rPr lang="ru-RU" dirty="0"/>
              <a:t>В это время могут возникать более приоритетные прерывания</a:t>
            </a:r>
          </a:p>
          <a:p>
            <a:r>
              <a:rPr lang="ru-RU" dirty="0"/>
              <a:t>Благодаря стеку будет выполнен корректный выход из каждого обработчика					</a:t>
            </a:r>
          </a:p>
          <a:p>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005" y="1435389"/>
            <a:ext cx="6775907" cy="4981695"/>
          </a:xfrm>
          <a:prstGeom prst="rect">
            <a:avLst/>
          </a:prstGeom>
        </p:spPr>
      </p:pic>
    </p:spTree>
    <p:extLst>
      <p:ext uri="{BB962C8B-B14F-4D97-AF65-F5344CB8AC3E}">
        <p14:creationId xmlns:p14="http://schemas.microsoft.com/office/powerpoint/2010/main" val="71901264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52475"/>
          </a:xfrm>
        </p:spPr>
        <p:txBody>
          <a:bodyPr>
            <a:normAutofit fontScale="90000"/>
          </a:bodyPr>
          <a:lstStyle/>
          <a:p>
            <a:r>
              <a:rPr lang="ru-RU" dirty="0"/>
              <a:t>Пример обработки прерывания для </a:t>
            </a:r>
            <a:r>
              <a:rPr lang="en-US" dirty="0"/>
              <a:t>x86 </a:t>
            </a:r>
            <a:r>
              <a:rPr lang="ru-RU" dirty="0"/>
              <a:t>в реальном режиме (8 из 10)</a:t>
            </a:r>
          </a:p>
        </p:txBody>
      </p:sp>
      <p:sp>
        <p:nvSpPr>
          <p:cNvPr id="3" name="Объект 2"/>
          <p:cNvSpPr>
            <a:spLocks noGrp="1"/>
          </p:cNvSpPr>
          <p:nvPr>
            <p:ph sz="quarter" idx="10"/>
          </p:nvPr>
        </p:nvSpPr>
        <p:spPr>
          <a:xfrm>
            <a:off x="455995" y="1435389"/>
            <a:ext cx="3900629" cy="4981695"/>
          </a:xfrm>
        </p:spPr>
        <p:txBody>
          <a:bodyPr>
            <a:normAutofit lnSpcReduction="10000"/>
          </a:bodyPr>
          <a:lstStyle/>
          <a:p>
            <a:r>
              <a:rPr lang="ru-RU" dirty="0"/>
              <a:t>Выполнена команда </a:t>
            </a:r>
            <a:r>
              <a:rPr lang="ru-RU" b="1" dirty="0" err="1">
                <a:latin typeface="Consolas" panose="020B0609020204030204" pitchFamily="49" charset="0"/>
              </a:rPr>
              <a:t>cli</a:t>
            </a:r>
            <a:r>
              <a:rPr lang="ru-RU" dirty="0"/>
              <a:t> перед еще одним критическим участком (в данном случае восстановлением регистров), чтобы предотвратить прерывание этого процесса и возможное разрушение данных</a:t>
            </a:r>
          </a:p>
          <a:p>
            <a:r>
              <a:rPr lang="ru-RU" dirty="0"/>
              <a:t>Флаг разрешения прерывания сброшен в ноль			</a:t>
            </a:r>
          </a:p>
          <a:p>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005" y="1435390"/>
            <a:ext cx="6775907" cy="4981695"/>
          </a:xfrm>
          <a:prstGeom prst="rect">
            <a:avLst/>
          </a:prstGeom>
        </p:spPr>
      </p:pic>
    </p:spTree>
    <p:extLst>
      <p:ext uri="{BB962C8B-B14F-4D97-AF65-F5344CB8AC3E}">
        <p14:creationId xmlns:p14="http://schemas.microsoft.com/office/powerpoint/2010/main" val="81363775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43239"/>
          </a:xfrm>
        </p:spPr>
        <p:txBody>
          <a:bodyPr>
            <a:normAutofit fontScale="90000"/>
          </a:bodyPr>
          <a:lstStyle/>
          <a:p>
            <a:r>
              <a:rPr lang="ru-RU" dirty="0"/>
              <a:t>Пример обработки прерывания для </a:t>
            </a:r>
            <a:r>
              <a:rPr lang="en-US" dirty="0"/>
              <a:t>x86 </a:t>
            </a:r>
            <a:r>
              <a:rPr lang="ru-RU" dirty="0"/>
              <a:t>в реальном режиме (9 из 10)</a:t>
            </a:r>
          </a:p>
        </p:txBody>
      </p:sp>
      <p:sp>
        <p:nvSpPr>
          <p:cNvPr id="3" name="Объект 2"/>
          <p:cNvSpPr>
            <a:spLocks noGrp="1"/>
          </p:cNvSpPr>
          <p:nvPr>
            <p:ph sz="quarter" idx="10"/>
          </p:nvPr>
        </p:nvSpPr>
        <p:spPr>
          <a:xfrm>
            <a:off x="455995" y="1435389"/>
            <a:ext cx="3900629" cy="4981695"/>
          </a:xfrm>
        </p:spPr>
        <p:txBody>
          <a:bodyPr>
            <a:normAutofit lnSpcReduction="10000"/>
          </a:bodyPr>
          <a:lstStyle/>
          <a:p>
            <a:r>
              <a:rPr lang="ru-RU" dirty="0"/>
              <a:t>Восстановлен регистр </a:t>
            </a:r>
            <a:r>
              <a:rPr lang="en-US" dirty="0"/>
              <a:t>AX</a:t>
            </a:r>
            <a:endParaRPr lang="ru-RU" dirty="0"/>
          </a:p>
          <a:p>
            <a:r>
              <a:rPr lang="ru-RU" dirty="0"/>
              <a:t>Указатель стека увеличивается на 2, участок памяти, который ранее хранил старое значение </a:t>
            </a:r>
            <a:r>
              <a:rPr lang="en-US" dirty="0"/>
              <a:t>AX</a:t>
            </a:r>
            <a:r>
              <a:rPr lang="ru-RU" dirty="0"/>
              <a:t>, по прежнему его содержит, но на это нельзя полагаться — любые операции со стеком могут его изменить</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005" y="1435390"/>
            <a:ext cx="6775907" cy="4981695"/>
          </a:xfrm>
          <a:prstGeom prst="rect">
            <a:avLst/>
          </a:prstGeom>
        </p:spPr>
      </p:pic>
    </p:spTree>
    <p:extLst>
      <p:ext uri="{BB962C8B-B14F-4D97-AF65-F5344CB8AC3E}">
        <p14:creationId xmlns:p14="http://schemas.microsoft.com/office/powerpoint/2010/main" val="344565064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5995" y="556788"/>
            <a:ext cx="11466456" cy="429765"/>
          </a:xfrm>
        </p:spPr>
        <p:txBody>
          <a:bodyPr>
            <a:normAutofit fontScale="90000"/>
          </a:bodyPr>
          <a:lstStyle/>
          <a:p>
            <a:r>
              <a:rPr lang="ru-RU" dirty="0"/>
              <a:t>Пример обработки прерывания для </a:t>
            </a:r>
            <a:r>
              <a:rPr lang="en-US" dirty="0"/>
              <a:t>x86 </a:t>
            </a:r>
            <a:r>
              <a:rPr lang="ru-RU" dirty="0"/>
              <a:t>в реальном режиме (10 из 10)</a:t>
            </a:r>
          </a:p>
        </p:txBody>
      </p:sp>
      <p:sp>
        <p:nvSpPr>
          <p:cNvPr id="3" name="Объект 2"/>
          <p:cNvSpPr>
            <a:spLocks noGrp="1"/>
          </p:cNvSpPr>
          <p:nvPr>
            <p:ph sz="quarter" idx="10"/>
          </p:nvPr>
        </p:nvSpPr>
        <p:spPr>
          <a:xfrm>
            <a:off x="455995" y="1435389"/>
            <a:ext cx="3900629" cy="4981695"/>
          </a:xfrm>
        </p:spPr>
        <p:txBody>
          <a:bodyPr/>
          <a:lstStyle/>
          <a:p>
            <a:r>
              <a:rPr lang="ru-RU" dirty="0"/>
              <a:t>Восстанавливается состояние потока, прерванная программа готова к выполнению</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005" y="1435389"/>
            <a:ext cx="6775906" cy="4981695"/>
          </a:xfrm>
          <a:prstGeom prst="rect">
            <a:avLst/>
          </a:prstGeom>
        </p:spPr>
      </p:pic>
      <p:cxnSp>
        <p:nvCxnSpPr>
          <p:cNvPr id="6" name="Прямая со стрелкой 5"/>
          <p:cNvCxnSpPr/>
          <p:nvPr/>
        </p:nvCxnSpPr>
        <p:spPr>
          <a:xfrm flipH="1" flipV="1">
            <a:off x="7225184" y="2062266"/>
            <a:ext cx="1398423" cy="344227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552181"/>
      </p:ext>
    </p:extLst>
  </p:cSld>
  <p:clrMapOvr>
    <a:masterClrMapping/>
  </p:clrMapOvr>
  <p:transition>
    <p:fade/>
  </p:transition>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13550</TotalTime>
  <Words>6354</Words>
  <Application>Microsoft Office PowerPoint</Application>
  <PresentationFormat>Widescreen</PresentationFormat>
  <Paragraphs>430</Paragraphs>
  <Slides>97</Slides>
  <Notes>0</Notes>
  <HiddenSlides>17</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08" baseType="lpstr">
      <vt:lpstr>Aptos</vt:lpstr>
      <vt:lpstr>Arial</vt:lpstr>
      <vt:lpstr>Calibri</vt:lpstr>
      <vt:lpstr>Calibri Light</vt:lpstr>
      <vt:lpstr>Cambria</vt:lpstr>
      <vt:lpstr>Cambria Math</vt:lpstr>
      <vt:lpstr>Consolas</vt:lpstr>
      <vt:lpstr>Verdana</vt:lpstr>
      <vt:lpstr>Wingdings</vt:lpstr>
      <vt:lpstr>Тема Office</vt:lpstr>
      <vt:lpstr>Foxit PDF Document</vt:lpstr>
      <vt:lpstr>Операционные системы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Операционные системы</vt:lpstr>
      <vt:lpstr>PowerPoint Presentation</vt:lpstr>
      <vt:lpstr>PowerPoint Presentation</vt:lpstr>
      <vt:lpstr>PowerPoint Presentation</vt:lpstr>
      <vt:lpstr>PowerPoint Presentation</vt:lpstr>
      <vt:lpstr>Особенности аппаратной реализации в микропроцессоре 8086</vt:lpstr>
      <vt:lpstr>Регистры</vt:lpstr>
      <vt:lpstr>Микроконтроллер 8259A</vt:lpstr>
      <vt:lpstr>Пример обработки прерывания для x86 в реальном режиме (1 из 10)</vt:lpstr>
      <vt:lpstr>Пример обработки прерывания для x86 в реальном режиме (2 из 10)</vt:lpstr>
      <vt:lpstr>Пример обработки прерывания для x86 в реальном режиме (3 из 10)</vt:lpstr>
      <vt:lpstr>Пример обработки прерывания для x86 в реальном режиме (4 из 10)</vt:lpstr>
      <vt:lpstr>Пример обработки прерывания для x86 в реальном режиме (5 из 10)</vt:lpstr>
      <vt:lpstr>Пример обработки прерывания для x86 в реальном режиме (6 из 10)</vt:lpstr>
      <vt:lpstr>Пример обработки прерывания для x86 в реальном режиме (7 из 10)</vt:lpstr>
      <vt:lpstr>Пример обработки прерывания для x86 в реальном режиме (8 из 10)</vt:lpstr>
      <vt:lpstr>Пример обработки прерывания для x86 в реальном режиме (9 из 10)</vt:lpstr>
      <vt:lpstr>Пример обработки прерывания для x86 в реальном режиме (10 из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Pavel Bernatsky</dc:creator>
  <cp:lastModifiedBy>Pavel Bernatsky</cp:lastModifiedBy>
  <cp:revision>413</cp:revision>
  <dcterms:created xsi:type="dcterms:W3CDTF">2024-09-04T11:03:42Z</dcterms:created>
  <dcterms:modified xsi:type="dcterms:W3CDTF">2025-09-13T06:20:16Z</dcterms:modified>
</cp:coreProperties>
</file>